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rimson Pro Semi Bold"/>
      <p:regular r:id="rId17"/>
    </p:embeddedFont>
    <p:embeddedFont>
      <p:font typeface="Crimson Pro Semi Bold"/>
      <p:regular r:id="rId18"/>
    </p:embeddedFont>
    <p:embeddedFont>
      <p:font typeface="Crimson Pro Semi Bold"/>
      <p:regular r:id="rId19"/>
    </p:embeddedFont>
    <p:embeddedFont>
      <p:font typeface="Crimson Pro Semi Bold"/>
      <p:regular r:id="rId20"/>
    </p:embeddedFont>
    <p:embeddedFont>
      <p:font typeface="Heebo"/>
      <p:regular r:id="rId21"/>
    </p:embeddedFont>
    <p:embeddedFont>
      <p:font typeface="Heeb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Projet Marauder-Zero : Spécification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Ce projet vise à éclairer les enjeux de cybersécurité et de sûreté, ainsi que les exigences réglementaires liées aux émissions radio et à la compatibilité électromagnétique (CEM), à travers la démonstration de la capture active de PMKID sur un réseau Wi-Fi de test.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0793" y="496014"/>
            <a:ext cx="6078260" cy="563285"/>
          </a:xfrm>
          <a:prstGeom prst="rect">
            <a:avLst/>
          </a:prstGeom>
          <a:noFill/>
          <a:ln/>
        </p:spPr>
        <p:txBody>
          <a:bodyPr wrap="none" lIns="0" tIns="0" rIns="0" bIns="0" rtlCol="0" anchor="t"/>
          <a:lstStyle/>
          <a:p>
            <a:pPr algn="l" indent="0" marL="0">
              <a:lnSpc>
                <a:spcPts val="4400"/>
              </a:lnSpc>
              <a:buNone/>
            </a:pPr>
            <a:r>
              <a:rPr lang="en-US" sz="3500" dirty="0">
                <a:solidFill>
                  <a:srgbClr val="152D47"/>
                </a:solidFill>
                <a:latin typeface="Crimson Pro Semi Bold" pitchFamily="34" charset="0"/>
                <a:ea typeface="Crimson Pro Semi Bold" pitchFamily="34" charset="-122"/>
                <a:cs typeface="Crimson Pro Semi Bold" pitchFamily="34" charset="-120"/>
              </a:rPr>
              <a:t>Processus : Analyse et Révélation</a:t>
            </a:r>
            <a:endParaRPr lang="en-US" sz="3500" dirty="0"/>
          </a:p>
        </p:txBody>
      </p:sp>
      <p:sp>
        <p:nvSpPr>
          <p:cNvPr id="3" name="Shape 1"/>
          <p:cNvSpPr/>
          <p:nvPr/>
        </p:nvSpPr>
        <p:spPr>
          <a:xfrm>
            <a:off x="7303770" y="1419701"/>
            <a:ext cx="22860" cy="6313765"/>
          </a:xfrm>
          <a:prstGeom prst="roundRect">
            <a:avLst>
              <a:gd name="adj" fmla="val 118281"/>
            </a:avLst>
          </a:prstGeom>
          <a:solidFill>
            <a:srgbClr val="D8D4D4"/>
          </a:solidFill>
          <a:ln/>
        </p:spPr>
      </p:sp>
      <p:sp>
        <p:nvSpPr>
          <p:cNvPr id="4" name="Shape 2"/>
          <p:cNvSpPr/>
          <p:nvPr/>
        </p:nvSpPr>
        <p:spPr>
          <a:xfrm>
            <a:off x="6594634" y="1611035"/>
            <a:ext cx="540663" cy="22860"/>
          </a:xfrm>
          <a:prstGeom prst="roundRect">
            <a:avLst>
              <a:gd name="adj" fmla="val 118281"/>
            </a:avLst>
          </a:prstGeom>
          <a:solidFill>
            <a:srgbClr val="D8D4D4"/>
          </a:solidFill>
          <a:ln/>
        </p:spPr>
      </p:sp>
      <p:sp>
        <p:nvSpPr>
          <p:cNvPr id="5" name="Shape 3"/>
          <p:cNvSpPr/>
          <p:nvPr/>
        </p:nvSpPr>
        <p:spPr>
          <a:xfrm>
            <a:off x="7112437" y="1419701"/>
            <a:ext cx="405527" cy="405527"/>
          </a:xfrm>
          <a:prstGeom prst="roundRect">
            <a:avLst>
              <a:gd name="adj" fmla="val 6668"/>
            </a:avLst>
          </a:prstGeom>
          <a:solidFill>
            <a:srgbClr val="F2EEEE"/>
          </a:solidFill>
          <a:ln/>
        </p:spPr>
      </p:sp>
      <p:sp>
        <p:nvSpPr>
          <p:cNvPr id="6" name="Text 4"/>
          <p:cNvSpPr/>
          <p:nvPr/>
        </p:nvSpPr>
        <p:spPr>
          <a:xfrm>
            <a:off x="7180064" y="1453515"/>
            <a:ext cx="270272" cy="337899"/>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1</a:t>
            </a:r>
            <a:endParaRPr lang="en-US" sz="2100" dirty="0"/>
          </a:p>
        </p:txBody>
      </p:sp>
      <p:sp>
        <p:nvSpPr>
          <p:cNvPr id="7" name="Text 5"/>
          <p:cNvSpPr/>
          <p:nvPr/>
        </p:nvSpPr>
        <p:spPr>
          <a:xfrm>
            <a:off x="4160877" y="1481614"/>
            <a:ext cx="2253139" cy="281583"/>
          </a:xfrm>
          <a:prstGeom prst="rect">
            <a:avLst/>
          </a:prstGeom>
          <a:noFill/>
          <a:ln/>
        </p:spPr>
        <p:txBody>
          <a:bodyPr wrap="none" lIns="0" tIns="0" rIns="0" bIns="0" rtlCol="0" anchor="t"/>
          <a:lstStyle/>
          <a:p>
            <a:pPr algn="r"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Capture PMKID</a:t>
            </a:r>
            <a:endParaRPr lang="en-US" sz="1750" dirty="0"/>
          </a:p>
        </p:txBody>
      </p:sp>
      <p:sp>
        <p:nvSpPr>
          <p:cNvPr id="8" name="Text 6"/>
          <p:cNvSpPr/>
          <p:nvPr/>
        </p:nvSpPr>
        <p:spPr>
          <a:xfrm>
            <a:off x="630793" y="1871305"/>
            <a:ext cx="5783223" cy="288369"/>
          </a:xfrm>
          <a:prstGeom prst="rect">
            <a:avLst/>
          </a:prstGeom>
          <a:noFill/>
          <a:ln/>
        </p:spPr>
        <p:txBody>
          <a:bodyPr wrap="none" lIns="0" tIns="0" rIns="0" bIns="0" rtlCol="0" anchor="t"/>
          <a:lstStyle/>
          <a:p>
            <a:pPr algn="r" indent="0" marL="0">
              <a:lnSpc>
                <a:spcPts val="2250"/>
              </a:lnSpc>
              <a:buNone/>
            </a:pPr>
            <a:r>
              <a:rPr lang="en-US" sz="1400" dirty="0">
                <a:solidFill>
                  <a:srgbClr val="4C4C4D"/>
                </a:solidFill>
                <a:latin typeface="Heebo" pitchFamily="34" charset="0"/>
                <a:ea typeface="Heebo" pitchFamily="34" charset="-122"/>
                <a:cs typeface="Heebo" pitchFamily="34" charset="-120"/>
              </a:rPr>
              <a:t>Lancement de la capture ciblée des trames PMKID.</a:t>
            </a:r>
            <a:endParaRPr lang="en-US" sz="1400" dirty="0"/>
          </a:p>
        </p:txBody>
      </p:sp>
      <p:sp>
        <p:nvSpPr>
          <p:cNvPr id="9" name="Shape 7"/>
          <p:cNvSpPr/>
          <p:nvPr/>
        </p:nvSpPr>
        <p:spPr>
          <a:xfrm>
            <a:off x="7495103" y="2692360"/>
            <a:ext cx="540663" cy="22860"/>
          </a:xfrm>
          <a:prstGeom prst="roundRect">
            <a:avLst>
              <a:gd name="adj" fmla="val 118281"/>
            </a:avLst>
          </a:prstGeom>
          <a:solidFill>
            <a:srgbClr val="D8D4D4"/>
          </a:solidFill>
          <a:ln/>
        </p:spPr>
      </p:sp>
      <p:sp>
        <p:nvSpPr>
          <p:cNvPr id="10" name="Shape 8"/>
          <p:cNvSpPr/>
          <p:nvPr/>
        </p:nvSpPr>
        <p:spPr>
          <a:xfrm>
            <a:off x="7112437" y="2501027"/>
            <a:ext cx="405527" cy="405527"/>
          </a:xfrm>
          <a:prstGeom prst="roundRect">
            <a:avLst>
              <a:gd name="adj" fmla="val 6668"/>
            </a:avLst>
          </a:prstGeom>
          <a:solidFill>
            <a:srgbClr val="F2EEEE"/>
          </a:solidFill>
          <a:ln/>
        </p:spPr>
      </p:sp>
      <p:sp>
        <p:nvSpPr>
          <p:cNvPr id="11" name="Text 9"/>
          <p:cNvSpPr/>
          <p:nvPr/>
        </p:nvSpPr>
        <p:spPr>
          <a:xfrm>
            <a:off x="7180064" y="2534841"/>
            <a:ext cx="270272" cy="337899"/>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2</a:t>
            </a:r>
            <a:endParaRPr lang="en-US" sz="2100" dirty="0"/>
          </a:p>
        </p:txBody>
      </p:sp>
      <p:sp>
        <p:nvSpPr>
          <p:cNvPr id="12" name="Text 10"/>
          <p:cNvSpPr/>
          <p:nvPr/>
        </p:nvSpPr>
        <p:spPr>
          <a:xfrm>
            <a:off x="8216384" y="2562939"/>
            <a:ext cx="2316718" cy="281583"/>
          </a:xfrm>
          <a:prstGeom prst="rect">
            <a:avLst/>
          </a:prstGeom>
          <a:noFill/>
          <a:ln/>
        </p:spPr>
        <p:txBody>
          <a:bodyPr wrap="none" lIns="0" tIns="0" rIns="0" bIns="0" rtlCol="0" anchor="t"/>
          <a:lstStyle/>
          <a:p>
            <a:pPr algn="l"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Fonction "Target Active"</a:t>
            </a:r>
            <a:endParaRPr lang="en-US" sz="1750" dirty="0"/>
          </a:p>
        </p:txBody>
      </p:sp>
      <p:sp>
        <p:nvSpPr>
          <p:cNvPr id="13" name="Text 11"/>
          <p:cNvSpPr/>
          <p:nvPr/>
        </p:nvSpPr>
        <p:spPr>
          <a:xfrm>
            <a:off x="8216384" y="2952631"/>
            <a:ext cx="5783223" cy="288369"/>
          </a:xfrm>
          <a:prstGeom prst="rect">
            <a:avLst/>
          </a:prstGeom>
          <a:noFill/>
          <a:ln/>
        </p:spPr>
        <p:txBody>
          <a:bodyPr wrap="non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Stimulation des communications pour collecter le PMKID.</a:t>
            </a:r>
            <a:endParaRPr lang="en-US" sz="1400" dirty="0"/>
          </a:p>
        </p:txBody>
      </p:sp>
      <p:sp>
        <p:nvSpPr>
          <p:cNvPr id="14" name="Shape 12"/>
          <p:cNvSpPr/>
          <p:nvPr/>
        </p:nvSpPr>
        <p:spPr>
          <a:xfrm>
            <a:off x="6594634" y="3624501"/>
            <a:ext cx="540663" cy="22860"/>
          </a:xfrm>
          <a:prstGeom prst="roundRect">
            <a:avLst>
              <a:gd name="adj" fmla="val 118281"/>
            </a:avLst>
          </a:prstGeom>
          <a:solidFill>
            <a:srgbClr val="D8D4D4"/>
          </a:solidFill>
          <a:ln/>
        </p:spPr>
      </p:sp>
      <p:sp>
        <p:nvSpPr>
          <p:cNvPr id="15" name="Shape 13"/>
          <p:cNvSpPr/>
          <p:nvPr/>
        </p:nvSpPr>
        <p:spPr>
          <a:xfrm>
            <a:off x="7112437" y="3433167"/>
            <a:ext cx="405527" cy="405527"/>
          </a:xfrm>
          <a:prstGeom prst="roundRect">
            <a:avLst>
              <a:gd name="adj" fmla="val 6668"/>
            </a:avLst>
          </a:prstGeom>
          <a:solidFill>
            <a:srgbClr val="F2EEEE"/>
          </a:solidFill>
          <a:ln/>
        </p:spPr>
      </p:sp>
      <p:sp>
        <p:nvSpPr>
          <p:cNvPr id="16" name="Text 14"/>
          <p:cNvSpPr/>
          <p:nvPr/>
        </p:nvSpPr>
        <p:spPr>
          <a:xfrm>
            <a:off x="7180064" y="3466981"/>
            <a:ext cx="270272" cy="337899"/>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3</a:t>
            </a:r>
            <a:endParaRPr lang="en-US" sz="2100" dirty="0"/>
          </a:p>
        </p:txBody>
      </p:sp>
      <p:sp>
        <p:nvSpPr>
          <p:cNvPr id="17" name="Text 15"/>
          <p:cNvSpPr/>
          <p:nvPr/>
        </p:nvSpPr>
        <p:spPr>
          <a:xfrm>
            <a:off x="4160877" y="3495080"/>
            <a:ext cx="2253139" cy="281583"/>
          </a:xfrm>
          <a:prstGeom prst="rect">
            <a:avLst/>
          </a:prstGeom>
          <a:noFill/>
          <a:ln/>
        </p:spPr>
        <p:txBody>
          <a:bodyPr wrap="none" lIns="0" tIns="0" rIns="0" bIns="0" rtlCol="0" anchor="t"/>
          <a:lstStyle/>
          <a:p>
            <a:pPr algn="r"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Transfert PCAP</a:t>
            </a:r>
            <a:endParaRPr lang="en-US" sz="1750" dirty="0"/>
          </a:p>
        </p:txBody>
      </p:sp>
      <p:sp>
        <p:nvSpPr>
          <p:cNvPr id="18" name="Text 16"/>
          <p:cNvSpPr/>
          <p:nvPr/>
        </p:nvSpPr>
        <p:spPr>
          <a:xfrm>
            <a:off x="630793" y="3884771"/>
            <a:ext cx="5783223" cy="288369"/>
          </a:xfrm>
          <a:prstGeom prst="rect">
            <a:avLst/>
          </a:prstGeom>
          <a:noFill/>
          <a:ln/>
        </p:spPr>
        <p:txBody>
          <a:bodyPr wrap="none" lIns="0" tIns="0" rIns="0" bIns="0" rtlCol="0" anchor="t"/>
          <a:lstStyle/>
          <a:p>
            <a:pPr algn="r" indent="0" marL="0">
              <a:lnSpc>
                <a:spcPts val="2250"/>
              </a:lnSpc>
              <a:buNone/>
            </a:pPr>
            <a:r>
              <a:rPr lang="en-US" sz="1400" dirty="0">
                <a:solidFill>
                  <a:srgbClr val="4C4C4D"/>
                </a:solidFill>
                <a:latin typeface="Heebo" pitchFamily="34" charset="0"/>
                <a:ea typeface="Heebo" pitchFamily="34" charset="-122"/>
                <a:cs typeface="Heebo" pitchFamily="34" charset="-120"/>
              </a:rPr>
              <a:t>Fichier .pcap transféré via qFlipper vers l'ordinateur.</a:t>
            </a:r>
            <a:endParaRPr lang="en-US" sz="1400" dirty="0"/>
          </a:p>
        </p:txBody>
      </p:sp>
      <p:sp>
        <p:nvSpPr>
          <p:cNvPr id="19" name="Shape 17"/>
          <p:cNvSpPr/>
          <p:nvPr/>
        </p:nvSpPr>
        <p:spPr>
          <a:xfrm>
            <a:off x="7495103" y="4556641"/>
            <a:ext cx="540663" cy="22860"/>
          </a:xfrm>
          <a:prstGeom prst="roundRect">
            <a:avLst>
              <a:gd name="adj" fmla="val 118281"/>
            </a:avLst>
          </a:prstGeom>
          <a:solidFill>
            <a:srgbClr val="D8D4D4"/>
          </a:solidFill>
          <a:ln/>
        </p:spPr>
      </p:sp>
      <p:sp>
        <p:nvSpPr>
          <p:cNvPr id="20" name="Shape 18"/>
          <p:cNvSpPr/>
          <p:nvPr/>
        </p:nvSpPr>
        <p:spPr>
          <a:xfrm>
            <a:off x="7112437" y="4365308"/>
            <a:ext cx="405527" cy="405527"/>
          </a:xfrm>
          <a:prstGeom prst="roundRect">
            <a:avLst>
              <a:gd name="adj" fmla="val 6668"/>
            </a:avLst>
          </a:prstGeom>
          <a:solidFill>
            <a:srgbClr val="F2EEEE"/>
          </a:solidFill>
          <a:ln/>
        </p:spPr>
      </p:sp>
      <p:sp>
        <p:nvSpPr>
          <p:cNvPr id="21" name="Text 19"/>
          <p:cNvSpPr/>
          <p:nvPr/>
        </p:nvSpPr>
        <p:spPr>
          <a:xfrm>
            <a:off x="7180064" y="4399121"/>
            <a:ext cx="270272" cy="337899"/>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4</a:t>
            </a:r>
            <a:endParaRPr lang="en-US" sz="2100" dirty="0"/>
          </a:p>
        </p:txBody>
      </p:sp>
      <p:sp>
        <p:nvSpPr>
          <p:cNvPr id="22" name="Text 20"/>
          <p:cNvSpPr/>
          <p:nvPr/>
        </p:nvSpPr>
        <p:spPr>
          <a:xfrm>
            <a:off x="8216384" y="4427220"/>
            <a:ext cx="2253139" cy="281583"/>
          </a:xfrm>
          <a:prstGeom prst="rect">
            <a:avLst/>
          </a:prstGeom>
          <a:noFill/>
          <a:ln/>
        </p:spPr>
        <p:txBody>
          <a:bodyPr wrap="none" lIns="0" tIns="0" rIns="0" bIns="0" rtlCol="0" anchor="t"/>
          <a:lstStyle/>
          <a:p>
            <a:pPr algn="l"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Conversion via Tor</a:t>
            </a:r>
            <a:endParaRPr lang="en-US" sz="1750" dirty="0"/>
          </a:p>
        </p:txBody>
      </p:sp>
      <p:sp>
        <p:nvSpPr>
          <p:cNvPr id="23" name="Text 21"/>
          <p:cNvSpPr/>
          <p:nvPr/>
        </p:nvSpPr>
        <p:spPr>
          <a:xfrm>
            <a:off x="8216384" y="4816912"/>
            <a:ext cx="5783223" cy="288369"/>
          </a:xfrm>
          <a:prstGeom prst="rect">
            <a:avLst/>
          </a:prstGeom>
          <a:noFill/>
          <a:ln/>
        </p:spPr>
        <p:txBody>
          <a:bodyPr wrap="non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Utilisation de Tor pour convertir le .pcap en .hc22000.</a:t>
            </a:r>
            <a:endParaRPr lang="en-US" sz="1400" dirty="0"/>
          </a:p>
        </p:txBody>
      </p:sp>
      <p:sp>
        <p:nvSpPr>
          <p:cNvPr id="24" name="Shape 22"/>
          <p:cNvSpPr/>
          <p:nvPr/>
        </p:nvSpPr>
        <p:spPr>
          <a:xfrm>
            <a:off x="6594634" y="5488781"/>
            <a:ext cx="540663" cy="22860"/>
          </a:xfrm>
          <a:prstGeom prst="roundRect">
            <a:avLst>
              <a:gd name="adj" fmla="val 118281"/>
            </a:avLst>
          </a:prstGeom>
          <a:solidFill>
            <a:srgbClr val="D8D4D4"/>
          </a:solidFill>
          <a:ln/>
        </p:spPr>
      </p:sp>
      <p:sp>
        <p:nvSpPr>
          <p:cNvPr id="25" name="Shape 23"/>
          <p:cNvSpPr/>
          <p:nvPr/>
        </p:nvSpPr>
        <p:spPr>
          <a:xfrm>
            <a:off x="7112437" y="5297448"/>
            <a:ext cx="405527" cy="405527"/>
          </a:xfrm>
          <a:prstGeom prst="roundRect">
            <a:avLst>
              <a:gd name="adj" fmla="val 6668"/>
            </a:avLst>
          </a:prstGeom>
          <a:solidFill>
            <a:srgbClr val="F2EEEE"/>
          </a:solidFill>
          <a:ln/>
        </p:spPr>
      </p:sp>
      <p:sp>
        <p:nvSpPr>
          <p:cNvPr id="26" name="Text 24"/>
          <p:cNvSpPr/>
          <p:nvPr/>
        </p:nvSpPr>
        <p:spPr>
          <a:xfrm>
            <a:off x="7180064" y="5331262"/>
            <a:ext cx="270272" cy="337899"/>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5</a:t>
            </a:r>
            <a:endParaRPr lang="en-US" sz="2100" dirty="0"/>
          </a:p>
        </p:txBody>
      </p:sp>
      <p:sp>
        <p:nvSpPr>
          <p:cNvPr id="27" name="Text 25"/>
          <p:cNvSpPr/>
          <p:nvPr/>
        </p:nvSpPr>
        <p:spPr>
          <a:xfrm>
            <a:off x="4160877" y="5359360"/>
            <a:ext cx="2253139" cy="281583"/>
          </a:xfrm>
          <a:prstGeom prst="rect">
            <a:avLst/>
          </a:prstGeom>
          <a:noFill/>
          <a:ln/>
        </p:spPr>
        <p:txBody>
          <a:bodyPr wrap="none" lIns="0" tIns="0" rIns="0" bIns="0" rtlCol="0" anchor="t"/>
          <a:lstStyle/>
          <a:p>
            <a:pPr algn="r"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Cracking Hashcat</a:t>
            </a:r>
            <a:endParaRPr lang="en-US" sz="1750" dirty="0"/>
          </a:p>
        </p:txBody>
      </p:sp>
      <p:sp>
        <p:nvSpPr>
          <p:cNvPr id="28" name="Text 26"/>
          <p:cNvSpPr/>
          <p:nvPr/>
        </p:nvSpPr>
        <p:spPr>
          <a:xfrm>
            <a:off x="630793" y="5749052"/>
            <a:ext cx="5783223" cy="288369"/>
          </a:xfrm>
          <a:prstGeom prst="rect">
            <a:avLst/>
          </a:prstGeom>
          <a:noFill/>
          <a:ln/>
        </p:spPr>
        <p:txBody>
          <a:bodyPr wrap="none" lIns="0" tIns="0" rIns="0" bIns="0" rtlCol="0" anchor="t"/>
          <a:lstStyle/>
          <a:p>
            <a:pPr algn="r" indent="0" marL="0">
              <a:lnSpc>
                <a:spcPts val="2250"/>
              </a:lnSpc>
              <a:buNone/>
            </a:pPr>
            <a:r>
              <a:rPr lang="en-US" sz="1400" dirty="0">
                <a:solidFill>
                  <a:srgbClr val="4C4C4D"/>
                </a:solidFill>
                <a:latin typeface="Heebo" pitchFamily="34" charset="0"/>
                <a:ea typeface="Heebo" pitchFamily="34" charset="-122"/>
                <a:cs typeface="Heebo" pitchFamily="34" charset="-120"/>
              </a:rPr>
              <a:t>Comparaison avec le dictionnaire RockYou.txt.</a:t>
            </a:r>
            <a:endParaRPr lang="en-US" sz="1400" dirty="0"/>
          </a:p>
        </p:txBody>
      </p:sp>
      <p:sp>
        <p:nvSpPr>
          <p:cNvPr id="29" name="Shape 27"/>
          <p:cNvSpPr/>
          <p:nvPr/>
        </p:nvSpPr>
        <p:spPr>
          <a:xfrm>
            <a:off x="7495103" y="6420922"/>
            <a:ext cx="540663" cy="22860"/>
          </a:xfrm>
          <a:prstGeom prst="roundRect">
            <a:avLst>
              <a:gd name="adj" fmla="val 118281"/>
            </a:avLst>
          </a:prstGeom>
          <a:solidFill>
            <a:srgbClr val="D8D4D4"/>
          </a:solidFill>
          <a:ln/>
        </p:spPr>
      </p:sp>
      <p:sp>
        <p:nvSpPr>
          <p:cNvPr id="30" name="Shape 28"/>
          <p:cNvSpPr/>
          <p:nvPr/>
        </p:nvSpPr>
        <p:spPr>
          <a:xfrm>
            <a:off x="7112437" y="6229588"/>
            <a:ext cx="405527" cy="405527"/>
          </a:xfrm>
          <a:prstGeom prst="roundRect">
            <a:avLst>
              <a:gd name="adj" fmla="val 6668"/>
            </a:avLst>
          </a:prstGeom>
          <a:solidFill>
            <a:srgbClr val="F2EEEE"/>
          </a:solidFill>
          <a:ln/>
        </p:spPr>
      </p:sp>
      <p:sp>
        <p:nvSpPr>
          <p:cNvPr id="31" name="Text 29"/>
          <p:cNvSpPr/>
          <p:nvPr/>
        </p:nvSpPr>
        <p:spPr>
          <a:xfrm>
            <a:off x="7180064" y="6263402"/>
            <a:ext cx="270272" cy="337899"/>
          </a:xfrm>
          <a:prstGeom prst="rect">
            <a:avLst/>
          </a:prstGeom>
          <a:noFill/>
          <a:ln/>
        </p:spPr>
        <p:txBody>
          <a:bodyPr wrap="none" lIns="0" tIns="0" rIns="0" bIns="0" rtlCol="0" anchor="t"/>
          <a:lstStyle/>
          <a:p>
            <a:pPr algn="ctr"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6</a:t>
            </a:r>
            <a:endParaRPr lang="en-US" sz="2100" dirty="0"/>
          </a:p>
        </p:txBody>
      </p:sp>
      <p:sp>
        <p:nvSpPr>
          <p:cNvPr id="32" name="Text 30"/>
          <p:cNvSpPr/>
          <p:nvPr/>
        </p:nvSpPr>
        <p:spPr>
          <a:xfrm>
            <a:off x="8216384" y="6291501"/>
            <a:ext cx="2253139" cy="281583"/>
          </a:xfrm>
          <a:prstGeom prst="rect">
            <a:avLst/>
          </a:prstGeom>
          <a:noFill/>
          <a:ln/>
        </p:spPr>
        <p:txBody>
          <a:bodyPr wrap="none" lIns="0" tIns="0" rIns="0" bIns="0" rtlCol="0" anchor="t"/>
          <a:lstStyle/>
          <a:p>
            <a:pPr algn="l"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Affichage Mot de Passe</a:t>
            </a:r>
            <a:endParaRPr lang="en-US" sz="1750" dirty="0"/>
          </a:p>
        </p:txBody>
      </p:sp>
      <p:sp>
        <p:nvSpPr>
          <p:cNvPr id="33" name="Text 31"/>
          <p:cNvSpPr/>
          <p:nvPr/>
        </p:nvSpPr>
        <p:spPr>
          <a:xfrm>
            <a:off x="8216384" y="6681192"/>
            <a:ext cx="5783223" cy="288369"/>
          </a:xfrm>
          <a:prstGeom prst="rect">
            <a:avLst/>
          </a:prstGeom>
          <a:noFill/>
          <a:ln/>
        </p:spPr>
        <p:txBody>
          <a:bodyPr wrap="non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Révélation de la passphrase en clair.</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18442"/>
            <a:ext cx="7374017"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Prévention : Usage Responsable</a:t>
            </a:r>
            <a:endParaRPr lang="en-US" sz="4450" dirty="0"/>
          </a:p>
        </p:txBody>
      </p:sp>
      <p:sp>
        <p:nvSpPr>
          <p:cNvPr id="4" name="Text 1"/>
          <p:cNvSpPr/>
          <p:nvPr/>
        </p:nvSpPr>
        <p:spPr>
          <a:xfrm>
            <a:off x="1133951" y="3122533"/>
            <a:ext cx="7216259"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Il est strictement interdit d'effectuer des opérations de sniffing, d'injection ou toute autre forme d'attaque sur des équipements ou des réseaux qui ne vous appartiennent pas ou pour lesquels vous n'avez pas obtenu une autorisation écrite et explicite du propriétaire.</a:t>
            </a:r>
            <a:endParaRPr lang="en-US" sz="1750" dirty="0"/>
          </a:p>
        </p:txBody>
      </p:sp>
      <p:sp>
        <p:nvSpPr>
          <p:cNvPr id="5" name="Shape 2"/>
          <p:cNvSpPr/>
          <p:nvPr/>
        </p:nvSpPr>
        <p:spPr>
          <a:xfrm>
            <a:off x="793790" y="2867382"/>
            <a:ext cx="30480" cy="1961912"/>
          </a:xfrm>
          <a:prstGeom prst="rect">
            <a:avLst/>
          </a:prstGeom>
          <a:solidFill>
            <a:srgbClr val="2150FE"/>
          </a:solidFill>
          <a:ln/>
        </p:spPr>
      </p:sp>
      <p:sp>
        <p:nvSpPr>
          <p:cNvPr id="6" name="Shape 3"/>
          <p:cNvSpPr/>
          <p:nvPr/>
        </p:nvSpPr>
        <p:spPr>
          <a:xfrm>
            <a:off x="793790" y="5084445"/>
            <a:ext cx="7556421" cy="1326713"/>
          </a:xfrm>
          <a:prstGeom prst="roundRect">
            <a:avLst>
              <a:gd name="adj" fmla="val 2565"/>
            </a:avLst>
          </a:prstGeom>
          <a:solidFill>
            <a:srgbClr val="B3C3FF"/>
          </a:solidFill>
          <a:ln/>
        </p:spPr>
      </p:sp>
      <p:pic>
        <p:nvPicPr>
          <p:cNvPr id="7" name="Image 1" descr="preencoded.png">    </p:cNvPr>
          <p:cNvPicPr>
            <a:picLocks noChangeAspect="1"/>
          </p:cNvPicPr>
          <p:nvPr/>
        </p:nvPicPr>
        <p:blipFill>
          <a:blip r:embed="rId2"/>
          <a:stretch>
            <a:fillRect/>
          </a:stretch>
        </p:blipFill>
        <p:spPr>
          <a:xfrm>
            <a:off x="1020604" y="5413296"/>
            <a:ext cx="283488" cy="226814"/>
          </a:xfrm>
          <a:prstGeom prst="rect">
            <a:avLst/>
          </a:prstGeom>
        </p:spPr>
      </p:pic>
      <p:sp>
        <p:nvSpPr>
          <p:cNvPr id="8" name="Text 4"/>
          <p:cNvSpPr/>
          <p:nvPr/>
        </p:nvSpPr>
        <p:spPr>
          <a:xfrm>
            <a:off x="1530906" y="5367933"/>
            <a:ext cx="659249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Heebo" pitchFamily="34" charset="0"/>
                <a:ea typeface="Heebo" pitchFamily="34" charset="-122"/>
                <a:cs typeface="Heebo" pitchFamily="34" charset="-120"/>
              </a:rPr>
              <a:t>Toute opération doit être limitée au périmètre explicitement autorisé et documenté dans un mandat d'essai signé.</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9975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Matériel Essentiel</a:t>
            </a:r>
            <a:endParaRPr lang="en-US" sz="4450" dirty="0"/>
          </a:p>
        </p:txBody>
      </p:sp>
      <p:sp>
        <p:nvSpPr>
          <p:cNvPr id="4" name="Shape 1"/>
          <p:cNvSpPr/>
          <p:nvPr/>
        </p:nvSpPr>
        <p:spPr>
          <a:xfrm>
            <a:off x="6280190" y="1948696"/>
            <a:ext cx="3664744" cy="2940010"/>
          </a:xfrm>
          <a:prstGeom prst="roundRect">
            <a:avLst>
              <a:gd name="adj" fmla="val 1157"/>
            </a:avLst>
          </a:prstGeom>
          <a:solidFill>
            <a:srgbClr val="F2EEEE"/>
          </a:solidFill>
          <a:ln/>
        </p:spPr>
      </p:sp>
      <p:sp>
        <p:nvSpPr>
          <p:cNvPr id="5" name="Shape 2"/>
          <p:cNvSpPr/>
          <p:nvPr/>
        </p:nvSpPr>
        <p:spPr>
          <a:xfrm>
            <a:off x="6507004" y="2175510"/>
            <a:ext cx="680442" cy="680442"/>
          </a:xfrm>
          <a:prstGeom prst="roundRect">
            <a:avLst>
              <a:gd name="adj" fmla="val 13436980"/>
            </a:avLst>
          </a:prstGeom>
          <a:solidFill>
            <a:srgbClr val="2150FE"/>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4170" y="2362557"/>
            <a:ext cx="306110" cy="306110"/>
          </a:xfrm>
          <a:prstGeom prst="rect">
            <a:avLst/>
          </a:prstGeom>
        </p:spPr>
      </p:pic>
      <p:sp>
        <p:nvSpPr>
          <p:cNvPr id="7" name="Text 3"/>
          <p:cNvSpPr/>
          <p:nvPr/>
        </p:nvSpPr>
        <p:spPr>
          <a:xfrm>
            <a:off x="6507004" y="308276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M5 STACK TAB5</a:t>
            </a:r>
            <a:endParaRPr lang="en-US" sz="2200" dirty="0"/>
          </a:p>
        </p:txBody>
      </p:sp>
      <p:sp>
        <p:nvSpPr>
          <p:cNvPr id="8" name="Text 4"/>
          <p:cNvSpPr/>
          <p:nvPr/>
        </p:nvSpPr>
        <p:spPr>
          <a:xfrm>
            <a:off x="6507004" y="3573185"/>
            <a:ext cx="3211116" cy="108870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Point d'accès Wi-Fi de test avec SSID dédié et mot de passe renforcé.</a:t>
            </a:r>
            <a:endParaRPr lang="en-US" sz="1750" dirty="0"/>
          </a:p>
        </p:txBody>
      </p:sp>
      <p:sp>
        <p:nvSpPr>
          <p:cNvPr id="9" name="Shape 5"/>
          <p:cNvSpPr/>
          <p:nvPr/>
        </p:nvSpPr>
        <p:spPr>
          <a:xfrm>
            <a:off x="10171748" y="1948696"/>
            <a:ext cx="3664863" cy="2940010"/>
          </a:xfrm>
          <a:prstGeom prst="roundRect">
            <a:avLst>
              <a:gd name="adj" fmla="val 1157"/>
            </a:avLst>
          </a:prstGeom>
          <a:solidFill>
            <a:srgbClr val="F2EEEE"/>
          </a:solidFill>
          <a:ln/>
        </p:spPr>
      </p:sp>
      <p:sp>
        <p:nvSpPr>
          <p:cNvPr id="10" name="Shape 6"/>
          <p:cNvSpPr/>
          <p:nvPr/>
        </p:nvSpPr>
        <p:spPr>
          <a:xfrm>
            <a:off x="10398562" y="2175510"/>
            <a:ext cx="680442" cy="680442"/>
          </a:xfrm>
          <a:prstGeom prst="roundRect">
            <a:avLst>
              <a:gd name="adj" fmla="val 13436980"/>
            </a:avLst>
          </a:prstGeom>
          <a:solidFill>
            <a:srgbClr val="2150FE"/>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5728" y="2362557"/>
            <a:ext cx="306110" cy="306110"/>
          </a:xfrm>
          <a:prstGeom prst="rect">
            <a:avLst/>
          </a:prstGeom>
        </p:spPr>
      </p:pic>
      <p:sp>
        <p:nvSpPr>
          <p:cNvPr id="12" name="Text 7"/>
          <p:cNvSpPr/>
          <p:nvPr/>
        </p:nvSpPr>
        <p:spPr>
          <a:xfrm>
            <a:off x="10398562" y="308276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Flipper Zero</a:t>
            </a:r>
            <a:endParaRPr lang="en-US" sz="2200" dirty="0"/>
          </a:p>
        </p:txBody>
      </p:sp>
      <p:sp>
        <p:nvSpPr>
          <p:cNvPr id="13" name="Text 8"/>
          <p:cNvSpPr/>
          <p:nvPr/>
        </p:nvSpPr>
        <p:spPr>
          <a:xfrm>
            <a:off x="10398562" y="3573185"/>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Plateforme d'acquisition pour scanner l'environnement radio et capturer des paquets.</a:t>
            </a:r>
            <a:endParaRPr lang="en-US" sz="1750" dirty="0"/>
          </a:p>
        </p:txBody>
      </p:sp>
      <p:sp>
        <p:nvSpPr>
          <p:cNvPr id="14" name="Shape 9"/>
          <p:cNvSpPr/>
          <p:nvPr/>
        </p:nvSpPr>
        <p:spPr>
          <a:xfrm>
            <a:off x="6280190" y="5115520"/>
            <a:ext cx="7556421" cy="2214205"/>
          </a:xfrm>
          <a:prstGeom prst="roundRect">
            <a:avLst>
              <a:gd name="adj" fmla="val 1537"/>
            </a:avLst>
          </a:prstGeom>
          <a:solidFill>
            <a:srgbClr val="F2EEEE"/>
          </a:solidFill>
          <a:ln/>
        </p:spPr>
      </p:sp>
      <p:sp>
        <p:nvSpPr>
          <p:cNvPr id="15" name="Shape 10"/>
          <p:cNvSpPr/>
          <p:nvPr/>
        </p:nvSpPr>
        <p:spPr>
          <a:xfrm>
            <a:off x="6507004" y="5342334"/>
            <a:ext cx="680442" cy="680442"/>
          </a:xfrm>
          <a:prstGeom prst="roundRect">
            <a:avLst>
              <a:gd name="adj" fmla="val 13436980"/>
            </a:avLst>
          </a:prstGeom>
          <a:solidFill>
            <a:srgbClr val="2150FE"/>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4170" y="5529382"/>
            <a:ext cx="306110" cy="306110"/>
          </a:xfrm>
          <a:prstGeom prst="rect">
            <a:avLst/>
          </a:prstGeom>
        </p:spPr>
      </p:pic>
      <p:sp>
        <p:nvSpPr>
          <p:cNvPr id="17" name="Text 11"/>
          <p:cNvSpPr/>
          <p:nvPr/>
        </p:nvSpPr>
        <p:spPr>
          <a:xfrm>
            <a:off x="6507004" y="6249591"/>
            <a:ext cx="3727013"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Module Wi-Fi pour Flipper Zero</a:t>
            </a:r>
            <a:endParaRPr lang="en-US" sz="2200" dirty="0"/>
          </a:p>
        </p:txBody>
      </p:sp>
      <p:sp>
        <p:nvSpPr>
          <p:cNvPr id="18" name="Text 12"/>
          <p:cNvSpPr/>
          <p:nvPr/>
        </p:nvSpPr>
        <p:spPr>
          <a:xfrm>
            <a:off x="6507004" y="6740009"/>
            <a:ext cx="710279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Connectivité 802.11 pour l'écoute passive et l'analyse du trafic radio.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5422" y="404932"/>
            <a:ext cx="3682008" cy="460296"/>
          </a:xfrm>
          <a:prstGeom prst="rect">
            <a:avLst/>
          </a:prstGeom>
          <a:noFill/>
          <a:ln/>
        </p:spPr>
        <p:txBody>
          <a:bodyPr wrap="none" lIns="0" tIns="0" rIns="0" bIns="0" rtlCol="0" anchor="t"/>
          <a:lstStyle/>
          <a:p>
            <a:pPr algn="l" indent="0" marL="0">
              <a:lnSpc>
                <a:spcPts val="3600"/>
              </a:lnSpc>
              <a:buNone/>
            </a:pPr>
            <a:r>
              <a:rPr lang="en-US" sz="2850" dirty="0">
                <a:solidFill>
                  <a:srgbClr val="152D47"/>
                </a:solidFill>
                <a:latin typeface="Crimson Pro Semi Bold" pitchFamily="34" charset="0"/>
                <a:ea typeface="Crimson Pro Semi Bold" pitchFamily="34" charset="-122"/>
                <a:cs typeface="Crimson Pro Semi Bold" pitchFamily="34" charset="-120"/>
              </a:rPr>
              <a:t>Logiciels Clés</a:t>
            </a:r>
            <a:endParaRPr lang="en-US" sz="2850" dirty="0"/>
          </a:p>
        </p:txBody>
      </p:sp>
      <p:sp>
        <p:nvSpPr>
          <p:cNvPr id="3" name="Text 1"/>
          <p:cNvSpPr/>
          <p:nvPr/>
        </p:nvSpPr>
        <p:spPr>
          <a:xfrm>
            <a:off x="515422" y="1233368"/>
            <a:ext cx="3067050" cy="276225"/>
          </a:xfrm>
          <a:prstGeom prst="rect">
            <a:avLst/>
          </a:prstGeom>
          <a:noFill/>
          <a:ln/>
        </p:spPr>
        <p:txBody>
          <a:bodyPr wrap="none" lIns="0" tIns="0" rIns="0" bIns="0" rtlCol="0" anchor="t"/>
          <a:lstStyle/>
          <a:p>
            <a:pPr algn="l" indent="0" marL="0">
              <a:lnSpc>
                <a:spcPts val="2150"/>
              </a:lnSpc>
              <a:buNone/>
            </a:pPr>
            <a:r>
              <a:rPr lang="en-US" sz="1700" dirty="0">
                <a:solidFill>
                  <a:srgbClr val="152D47"/>
                </a:solidFill>
                <a:latin typeface="Crimson Pro Semi Bold" pitchFamily="34" charset="0"/>
                <a:ea typeface="Crimson Pro Semi Bold" pitchFamily="34" charset="-122"/>
                <a:cs typeface="Crimson Pro Semi Bold" pitchFamily="34" charset="-120"/>
              </a:rPr>
              <a:t>Tor : Anonymat et Confidentialité</a:t>
            </a:r>
            <a:endParaRPr lang="en-US" sz="1700" dirty="0"/>
          </a:p>
        </p:txBody>
      </p:sp>
      <p:sp>
        <p:nvSpPr>
          <p:cNvPr id="4" name="Text 2"/>
          <p:cNvSpPr/>
          <p:nvPr/>
        </p:nvSpPr>
        <p:spPr>
          <a:xfrm>
            <a:off x="515422" y="1656874"/>
            <a:ext cx="6620113" cy="471249"/>
          </a:xfrm>
          <a:prstGeom prst="rect">
            <a:avLst/>
          </a:prstGeom>
          <a:noFill/>
          <a:ln/>
        </p:spPr>
        <p:txBody>
          <a:bodyPr wrap="square" lIns="0" tIns="0" rIns="0" bIns="0" rtlCol="0" anchor="t"/>
          <a:lstStyle/>
          <a:p>
            <a:pPr algn="l" indent="0" marL="0">
              <a:lnSpc>
                <a:spcPts val="1850"/>
              </a:lnSpc>
              <a:buNone/>
            </a:pPr>
            <a:r>
              <a:rPr lang="en-US" sz="1150" dirty="0">
                <a:solidFill>
                  <a:srgbClr val="4C4C4D"/>
                </a:solidFill>
                <a:latin typeface="Heebo" pitchFamily="34" charset="0"/>
                <a:ea typeface="Heebo" pitchFamily="34" charset="-122"/>
                <a:cs typeface="Heebo" pitchFamily="34" charset="-120"/>
              </a:rPr>
              <a:t>Tor (The Onion Router) est un réseau qui préserve la confidentialité et l'anonymat lors de la navigation. Il est utilisé pour accéder à un site de conversion de fichiers PCAP en .hc22000.</a:t>
            </a:r>
            <a:endParaRPr lang="en-US" sz="1150" dirty="0"/>
          </a:p>
        </p:txBody>
      </p:sp>
      <p:pic>
        <p:nvPicPr>
          <p:cNvPr id="5" name="Image 0" descr="preencoded.png">    </p:cNvPr>
          <p:cNvPicPr>
            <a:picLocks noChangeAspect="1"/>
          </p:cNvPicPr>
          <p:nvPr/>
        </p:nvPicPr>
        <p:blipFill>
          <a:blip r:embed="rId1"/>
          <a:stretch>
            <a:fillRect/>
          </a:stretch>
        </p:blipFill>
        <p:spPr>
          <a:xfrm>
            <a:off x="515422" y="2293739"/>
            <a:ext cx="6620113" cy="6620113"/>
          </a:xfrm>
          <a:prstGeom prst="rect">
            <a:avLst/>
          </a:prstGeom>
        </p:spPr>
      </p:pic>
      <p:sp>
        <p:nvSpPr>
          <p:cNvPr id="6" name="Text 3"/>
          <p:cNvSpPr/>
          <p:nvPr/>
        </p:nvSpPr>
        <p:spPr>
          <a:xfrm>
            <a:off x="7502485" y="1233368"/>
            <a:ext cx="3062764" cy="276225"/>
          </a:xfrm>
          <a:prstGeom prst="rect">
            <a:avLst/>
          </a:prstGeom>
          <a:noFill/>
          <a:ln/>
        </p:spPr>
        <p:txBody>
          <a:bodyPr wrap="none" lIns="0" tIns="0" rIns="0" bIns="0" rtlCol="0" anchor="t"/>
          <a:lstStyle/>
          <a:p>
            <a:pPr algn="l" indent="0" marL="0">
              <a:lnSpc>
                <a:spcPts val="2150"/>
              </a:lnSpc>
              <a:buNone/>
            </a:pPr>
            <a:r>
              <a:rPr lang="en-US" sz="1700" dirty="0">
                <a:solidFill>
                  <a:srgbClr val="152D47"/>
                </a:solidFill>
                <a:latin typeface="Crimson Pro Semi Bold" pitchFamily="34" charset="0"/>
                <a:ea typeface="Crimson Pro Semi Bold" pitchFamily="34" charset="-122"/>
                <a:cs typeface="Crimson Pro Semi Bold" pitchFamily="34" charset="-120"/>
              </a:rPr>
              <a:t>qFlipper : Gestion du Flipper Zero</a:t>
            </a:r>
            <a:endParaRPr lang="en-US" sz="1700" dirty="0"/>
          </a:p>
        </p:txBody>
      </p:sp>
      <p:sp>
        <p:nvSpPr>
          <p:cNvPr id="7" name="Text 4"/>
          <p:cNvSpPr/>
          <p:nvPr/>
        </p:nvSpPr>
        <p:spPr>
          <a:xfrm>
            <a:off x="7502485" y="1656874"/>
            <a:ext cx="6620113" cy="471249"/>
          </a:xfrm>
          <a:prstGeom prst="rect">
            <a:avLst/>
          </a:prstGeom>
          <a:noFill/>
          <a:ln/>
        </p:spPr>
        <p:txBody>
          <a:bodyPr wrap="square" lIns="0" tIns="0" rIns="0" bIns="0" rtlCol="0" anchor="t"/>
          <a:lstStyle/>
          <a:p>
            <a:pPr algn="l" indent="0" marL="0">
              <a:lnSpc>
                <a:spcPts val="1850"/>
              </a:lnSpc>
              <a:buNone/>
            </a:pPr>
            <a:r>
              <a:rPr lang="en-US" sz="1150" dirty="0">
                <a:solidFill>
                  <a:srgbClr val="4C4C4D"/>
                </a:solidFill>
                <a:latin typeface="Heebo" pitchFamily="34" charset="0"/>
                <a:ea typeface="Heebo" pitchFamily="34" charset="-122"/>
                <a:cs typeface="Heebo" pitchFamily="34" charset="-120"/>
              </a:rPr>
              <a:t>Application officielle pour flasher les firmwares, sauvegarder la configuration et transférer des fichiers entre le Flipper et un ordinateur, assurant la traçabilité des opérations.</a:t>
            </a:r>
            <a:endParaRPr lang="en-US" sz="1150" dirty="0"/>
          </a:p>
        </p:txBody>
      </p:sp>
      <p:pic>
        <p:nvPicPr>
          <p:cNvPr id="8" name="Image 1" descr="preencoded.png">    </p:cNvPr>
          <p:cNvPicPr>
            <a:picLocks noChangeAspect="1"/>
          </p:cNvPicPr>
          <p:nvPr/>
        </p:nvPicPr>
        <p:blipFill>
          <a:blip r:embed="rId2"/>
          <a:stretch>
            <a:fillRect/>
          </a:stretch>
        </p:blipFill>
        <p:spPr>
          <a:xfrm>
            <a:off x="7502485" y="2293739"/>
            <a:ext cx="6620113" cy="66201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6357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Définitions Techniques</a:t>
            </a:r>
            <a:endParaRPr lang="en-US" sz="4450" dirty="0"/>
          </a:p>
        </p:txBody>
      </p:sp>
      <p:sp>
        <p:nvSpPr>
          <p:cNvPr id="3" name="Shape 1"/>
          <p:cNvSpPr/>
          <p:nvPr/>
        </p:nvSpPr>
        <p:spPr>
          <a:xfrm>
            <a:off x="793790" y="2125980"/>
            <a:ext cx="4196358" cy="2456617"/>
          </a:xfrm>
          <a:prstGeom prst="roundRect">
            <a:avLst>
              <a:gd name="adj" fmla="val 5956"/>
            </a:avLst>
          </a:prstGeom>
          <a:solidFill>
            <a:srgbClr val="FFFFFF"/>
          </a:solidFill>
          <a:ln w="30480">
            <a:solidFill>
              <a:srgbClr val="D8D4D4"/>
            </a:solidFill>
            <a:prstDash val="solid"/>
          </a:ln>
        </p:spPr>
      </p:sp>
      <p:sp>
        <p:nvSpPr>
          <p:cNvPr id="4" name="Shape 2"/>
          <p:cNvSpPr/>
          <p:nvPr/>
        </p:nvSpPr>
        <p:spPr>
          <a:xfrm>
            <a:off x="763310" y="2125980"/>
            <a:ext cx="121920" cy="2456617"/>
          </a:xfrm>
          <a:prstGeom prst="roundRect">
            <a:avLst>
              <a:gd name="adj" fmla="val 27907"/>
            </a:avLst>
          </a:prstGeom>
          <a:solidFill>
            <a:srgbClr val="2150FE"/>
          </a:solidFill>
          <a:ln/>
        </p:spPr>
      </p:sp>
      <p:sp>
        <p:nvSpPr>
          <p:cNvPr id="5" name="Text 3"/>
          <p:cNvSpPr/>
          <p:nvPr/>
        </p:nvSpPr>
        <p:spPr>
          <a:xfrm>
            <a:off x="1142524" y="23832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Marauder</a:t>
            </a:r>
            <a:endParaRPr lang="en-US" sz="2200" dirty="0"/>
          </a:p>
        </p:txBody>
      </p:sp>
      <p:sp>
        <p:nvSpPr>
          <p:cNvPr id="6" name="Text 4"/>
          <p:cNvSpPr/>
          <p:nvPr/>
        </p:nvSpPr>
        <p:spPr>
          <a:xfrm>
            <a:off x="1142524" y="2873693"/>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Firmware open-source pour ESP32, transformant les contrôleurs en plateforme d'analyse Wi-Fi.</a:t>
            </a:r>
            <a:endParaRPr lang="en-US" sz="1750" dirty="0"/>
          </a:p>
        </p:txBody>
      </p:sp>
      <p:sp>
        <p:nvSpPr>
          <p:cNvPr id="7" name="Shape 5"/>
          <p:cNvSpPr/>
          <p:nvPr/>
        </p:nvSpPr>
        <p:spPr>
          <a:xfrm>
            <a:off x="5216962" y="2125980"/>
            <a:ext cx="4196358" cy="2456617"/>
          </a:xfrm>
          <a:prstGeom prst="roundRect">
            <a:avLst>
              <a:gd name="adj" fmla="val 5956"/>
            </a:avLst>
          </a:prstGeom>
          <a:solidFill>
            <a:srgbClr val="FFFFFF"/>
          </a:solidFill>
          <a:ln w="30480">
            <a:solidFill>
              <a:srgbClr val="D8D4D4"/>
            </a:solidFill>
            <a:prstDash val="solid"/>
          </a:ln>
        </p:spPr>
      </p:sp>
      <p:sp>
        <p:nvSpPr>
          <p:cNvPr id="8" name="Shape 6"/>
          <p:cNvSpPr/>
          <p:nvPr/>
        </p:nvSpPr>
        <p:spPr>
          <a:xfrm>
            <a:off x="5186482" y="2125980"/>
            <a:ext cx="121920" cy="2456617"/>
          </a:xfrm>
          <a:prstGeom prst="roundRect">
            <a:avLst>
              <a:gd name="adj" fmla="val 27907"/>
            </a:avLst>
          </a:prstGeom>
          <a:solidFill>
            <a:srgbClr val="2150FE"/>
          </a:solidFill>
          <a:ln/>
        </p:spPr>
      </p:sp>
      <p:sp>
        <p:nvSpPr>
          <p:cNvPr id="9" name="Text 7"/>
          <p:cNvSpPr/>
          <p:nvPr/>
        </p:nvSpPr>
        <p:spPr>
          <a:xfrm>
            <a:off x="5565696" y="23832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Firmware</a:t>
            </a:r>
            <a:endParaRPr lang="en-US" sz="2200" dirty="0"/>
          </a:p>
        </p:txBody>
      </p:sp>
      <p:sp>
        <p:nvSpPr>
          <p:cNvPr id="10" name="Text 8"/>
          <p:cNvSpPr/>
          <p:nvPr/>
        </p:nvSpPr>
        <p:spPr>
          <a:xfrm>
            <a:off x="5565696" y="2873693"/>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Logiciel embarqué contrôlant le comportement d'un appareil, essentiel pour les fonctions de bas niveau.</a:t>
            </a:r>
            <a:endParaRPr lang="en-US" sz="1750" dirty="0"/>
          </a:p>
        </p:txBody>
      </p:sp>
      <p:sp>
        <p:nvSpPr>
          <p:cNvPr id="11" name="Shape 9"/>
          <p:cNvSpPr/>
          <p:nvPr/>
        </p:nvSpPr>
        <p:spPr>
          <a:xfrm>
            <a:off x="9640133" y="2125980"/>
            <a:ext cx="4196358" cy="2456617"/>
          </a:xfrm>
          <a:prstGeom prst="roundRect">
            <a:avLst>
              <a:gd name="adj" fmla="val 5956"/>
            </a:avLst>
          </a:prstGeom>
          <a:solidFill>
            <a:srgbClr val="FFFFFF"/>
          </a:solidFill>
          <a:ln w="30480">
            <a:solidFill>
              <a:srgbClr val="D8D4D4"/>
            </a:solidFill>
            <a:prstDash val="solid"/>
          </a:ln>
        </p:spPr>
      </p:sp>
      <p:sp>
        <p:nvSpPr>
          <p:cNvPr id="12" name="Shape 10"/>
          <p:cNvSpPr/>
          <p:nvPr/>
        </p:nvSpPr>
        <p:spPr>
          <a:xfrm>
            <a:off x="9609653" y="2125980"/>
            <a:ext cx="121920" cy="2456617"/>
          </a:xfrm>
          <a:prstGeom prst="roundRect">
            <a:avLst>
              <a:gd name="adj" fmla="val 27907"/>
            </a:avLst>
          </a:prstGeom>
          <a:solidFill>
            <a:srgbClr val="2150FE"/>
          </a:solidFill>
          <a:ln/>
        </p:spPr>
      </p:sp>
      <p:sp>
        <p:nvSpPr>
          <p:cNvPr id="13" name="Text 11"/>
          <p:cNvSpPr/>
          <p:nvPr/>
        </p:nvSpPr>
        <p:spPr>
          <a:xfrm>
            <a:off x="9988868" y="23832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Open Source</a:t>
            </a:r>
            <a:endParaRPr lang="en-US" sz="2200" dirty="0"/>
          </a:p>
        </p:txBody>
      </p:sp>
      <p:sp>
        <p:nvSpPr>
          <p:cNvPr id="14" name="Text 12"/>
          <p:cNvSpPr/>
          <p:nvPr/>
        </p:nvSpPr>
        <p:spPr>
          <a:xfrm>
            <a:off x="9988868" y="2873693"/>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Modèle de développement où le code source est librement accessible, modifiable et redistribuable.</a:t>
            </a:r>
            <a:endParaRPr lang="en-US" sz="1750" dirty="0"/>
          </a:p>
        </p:txBody>
      </p:sp>
      <p:sp>
        <p:nvSpPr>
          <p:cNvPr id="15" name="Shape 13"/>
          <p:cNvSpPr/>
          <p:nvPr/>
        </p:nvSpPr>
        <p:spPr>
          <a:xfrm>
            <a:off x="793790" y="4809411"/>
            <a:ext cx="4196358" cy="2456617"/>
          </a:xfrm>
          <a:prstGeom prst="roundRect">
            <a:avLst>
              <a:gd name="adj" fmla="val 5956"/>
            </a:avLst>
          </a:prstGeom>
          <a:solidFill>
            <a:srgbClr val="FFFFFF"/>
          </a:solidFill>
          <a:ln w="30480">
            <a:solidFill>
              <a:srgbClr val="D8D4D4"/>
            </a:solidFill>
            <a:prstDash val="solid"/>
          </a:ln>
        </p:spPr>
      </p:sp>
      <p:sp>
        <p:nvSpPr>
          <p:cNvPr id="16" name="Shape 14"/>
          <p:cNvSpPr/>
          <p:nvPr/>
        </p:nvSpPr>
        <p:spPr>
          <a:xfrm>
            <a:off x="763310" y="4809411"/>
            <a:ext cx="121920" cy="2456617"/>
          </a:xfrm>
          <a:prstGeom prst="roundRect">
            <a:avLst>
              <a:gd name="adj" fmla="val 27907"/>
            </a:avLst>
          </a:prstGeom>
          <a:solidFill>
            <a:srgbClr val="2150FE"/>
          </a:solidFill>
          <a:ln/>
        </p:spPr>
      </p:sp>
      <p:sp>
        <p:nvSpPr>
          <p:cNvPr id="17" name="Text 15"/>
          <p:cNvSpPr/>
          <p:nvPr/>
        </p:nvSpPr>
        <p:spPr>
          <a:xfrm>
            <a:off x="1142524" y="50667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.PCAP</a:t>
            </a:r>
            <a:endParaRPr lang="en-US" sz="2200" dirty="0"/>
          </a:p>
        </p:txBody>
      </p:sp>
      <p:sp>
        <p:nvSpPr>
          <p:cNvPr id="18" name="Text 16"/>
          <p:cNvSpPr/>
          <p:nvPr/>
        </p:nvSpPr>
        <p:spPr>
          <a:xfrm>
            <a:off x="1142524" y="5557123"/>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Fichier contenant les trames réseau brutes capturées sur l'interface radio ou Ethernet.</a:t>
            </a:r>
            <a:endParaRPr lang="en-US" sz="1750" dirty="0"/>
          </a:p>
        </p:txBody>
      </p:sp>
      <p:sp>
        <p:nvSpPr>
          <p:cNvPr id="19" name="Shape 17"/>
          <p:cNvSpPr/>
          <p:nvPr/>
        </p:nvSpPr>
        <p:spPr>
          <a:xfrm>
            <a:off x="5216962" y="4809411"/>
            <a:ext cx="4196358" cy="2456617"/>
          </a:xfrm>
          <a:prstGeom prst="roundRect">
            <a:avLst>
              <a:gd name="adj" fmla="val 5956"/>
            </a:avLst>
          </a:prstGeom>
          <a:solidFill>
            <a:srgbClr val="FFFFFF"/>
          </a:solidFill>
          <a:ln w="30480">
            <a:solidFill>
              <a:srgbClr val="D8D4D4"/>
            </a:solidFill>
            <a:prstDash val="solid"/>
          </a:ln>
        </p:spPr>
      </p:sp>
      <p:sp>
        <p:nvSpPr>
          <p:cNvPr id="20" name="Shape 18"/>
          <p:cNvSpPr/>
          <p:nvPr/>
        </p:nvSpPr>
        <p:spPr>
          <a:xfrm>
            <a:off x="5186482" y="4809411"/>
            <a:ext cx="121920" cy="2456617"/>
          </a:xfrm>
          <a:prstGeom prst="roundRect">
            <a:avLst>
              <a:gd name="adj" fmla="val 27907"/>
            </a:avLst>
          </a:prstGeom>
          <a:solidFill>
            <a:srgbClr val="2150FE"/>
          </a:solidFill>
          <a:ln/>
        </p:spPr>
      </p:sp>
      <p:sp>
        <p:nvSpPr>
          <p:cNvPr id="21" name="Text 19"/>
          <p:cNvSpPr/>
          <p:nvPr/>
        </p:nvSpPr>
        <p:spPr>
          <a:xfrm>
            <a:off x="5565696" y="50667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PMKID</a:t>
            </a:r>
            <a:endParaRPr lang="en-US" sz="2200" dirty="0"/>
          </a:p>
        </p:txBody>
      </p:sp>
      <p:sp>
        <p:nvSpPr>
          <p:cNvPr id="22" name="Text 20"/>
          <p:cNvSpPr/>
          <p:nvPr/>
        </p:nvSpPr>
        <p:spPr>
          <a:xfrm>
            <a:off x="5565696" y="5557123"/>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Identifiant cryptographique lié à la Pairwise Master Key, permettant la vérification hors-ligne d'une passphrase.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23142"/>
            <a:ext cx="8452128"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Normes et Exigences : Cybersécurité</a:t>
            </a:r>
            <a:endParaRPr lang="en-US" sz="4450" dirty="0"/>
          </a:p>
        </p:txBody>
      </p:sp>
      <p:sp>
        <p:nvSpPr>
          <p:cNvPr id="3" name="Text 1"/>
          <p:cNvSpPr/>
          <p:nvPr/>
        </p:nvSpPr>
        <p:spPr>
          <a:xfrm>
            <a:off x="793790"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Crimson Pro Light" pitchFamily="34" charset="0"/>
                <a:ea typeface="Crimson Pro Light" pitchFamily="34" charset="-122"/>
                <a:cs typeface="Crimson Pro Light" pitchFamily="34" charset="-120"/>
              </a:rPr>
              <a:t>01</a:t>
            </a:r>
            <a:endParaRPr lang="en-US" sz="1750" dirty="0"/>
          </a:p>
        </p:txBody>
      </p:sp>
      <p:sp>
        <p:nvSpPr>
          <p:cNvPr id="4" name="Shape 2"/>
          <p:cNvSpPr/>
          <p:nvPr/>
        </p:nvSpPr>
        <p:spPr>
          <a:xfrm>
            <a:off x="793790" y="2840593"/>
            <a:ext cx="4196358" cy="30480"/>
          </a:xfrm>
          <a:prstGeom prst="rect">
            <a:avLst/>
          </a:prstGeom>
          <a:solidFill>
            <a:srgbClr val="2150FE"/>
          </a:solidFill>
          <a:ln/>
        </p:spPr>
      </p:sp>
      <p:sp>
        <p:nvSpPr>
          <p:cNvPr id="5" name="Text 3"/>
          <p:cNvSpPr/>
          <p:nvPr/>
        </p:nvSpPr>
        <p:spPr>
          <a:xfrm>
            <a:off x="793790" y="30149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ETSI EN 303 645</a:t>
            </a:r>
            <a:endParaRPr lang="en-US" sz="2200" dirty="0"/>
          </a:p>
        </p:txBody>
      </p:sp>
      <p:sp>
        <p:nvSpPr>
          <p:cNvPr id="6" name="Text 4"/>
          <p:cNvSpPr/>
          <p:nvPr/>
        </p:nvSpPr>
        <p:spPr>
          <a:xfrm>
            <a:off x="793790" y="3505319"/>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Norme européenne pour la cybersécurité des objets connectés (IoT).</a:t>
            </a:r>
            <a:endParaRPr lang="en-US" sz="1750" dirty="0"/>
          </a:p>
        </p:txBody>
      </p:sp>
      <p:sp>
        <p:nvSpPr>
          <p:cNvPr id="7" name="Text 5"/>
          <p:cNvSpPr/>
          <p:nvPr/>
        </p:nvSpPr>
        <p:spPr>
          <a:xfrm>
            <a:off x="5216962"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Crimson Pro Light" pitchFamily="34" charset="0"/>
                <a:ea typeface="Crimson Pro Light" pitchFamily="34" charset="-122"/>
                <a:cs typeface="Crimson Pro Light" pitchFamily="34" charset="-120"/>
              </a:rPr>
              <a:t>02</a:t>
            </a:r>
            <a:endParaRPr lang="en-US" sz="1750" dirty="0"/>
          </a:p>
        </p:txBody>
      </p:sp>
      <p:sp>
        <p:nvSpPr>
          <p:cNvPr id="8" name="Shape 6"/>
          <p:cNvSpPr/>
          <p:nvPr/>
        </p:nvSpPr>
        <p:spPr>
          <a:xfrm>
            <a:off x="5216962" y="2840593"/>
            <a:ext cx="4196358" cy="30480"/>
          </a:xfrm>
          <a:prstGeom prst="rect">
            <a:avLst/>
          </a:prstGeom>
          <a:solidFill>
            <a:srgbClr val="2150FE"/>
          </a:solidFill>
          <a:ln/>
        </p:spPr>
      </p:sp>
      <p:sp>
        <p:nvSpPr>
          <p:cNvPr id="9" name="Text 7"/>
          <p:cNvSpPr/>
          <p:nvPr/>
        </p:nvSpPr>
        <p:spPr>
          <a:xfrm>
            <a:off x="5216962" y="3014901"/>
            <a:ext cx="291786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Règlement (UE) 2022/30</a:t>
            </a:r>
            <a:endParaRPr lang="en-US" sz="2200" dirty="0"/>
          </a:p>
        </p:txBody>
      </p:sp>
      <p:sp>
        <p:nvSpPr>
          <p:cNvPr id="10" name="Text 8"/>
          <p:cNvSpPr/>
          <p:nvPr/>
        </p:nvSpPr>
        <p:spPr>
          <a:xfrm>
            <a:off x="5216962" y="3505319"/>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Nouvelles obligations de cybersécurité pour les équipements radio.</a:t>
            </a:r>
            <a:endParaRPr lang="en-US" sz="1750" dirty="0"/>
          </a:p>
        </p:txBody>
      </p:sp>
      <p:sp>
        <p:nvSpPr>
          <p:cNvPr id="11" name="Text 9"/>
          <p:cNvSpPr/>
          <p:nvPr/>
        </p:nvSpPr>
        <p:spPr>
          <a:xfrm>
            <a:off x="9640133"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Crimson Pro Light" pitchFamily="34" charset="0"/>
                <a:ea typeface="Crimson Pro Light" pitchFamily="34" charset="-122"/>
                <a:cs typeface="Crimson Pro Light" pitchFamily="34" charset="-120"/>
              </a:rPr>
              <a:t>03</a:t>
            </a:r>
            <a:endParaRPr lang="en-US" sz="1750" dirty="0"/>
          </a:p>
        </p:txBody>
      </p:sp>
      <p:sp>
        <p:nvSpPr>
          <p:cNvPr id="12" name="Shape 10"/>
          <p:cNvSpPr/>
          <p:nvPr/>
        </p:nvSpPr>
        <p:spPr>
          <a:xfrm>
            <a:off x="9640133" y="2840593"/>
            <a:ext cx="4196358" cy="30480"/>
          </a:xfrm>
          <a:prstGeom prst="rect">
            <a:avLst/>
          </a:prstGeom>
          <a:solidFill>
            <a:srgbClr val="2150FE"/>
          </a:solidFill>
          <a:ln/>
        </p:spPr>
      </p:sp>
      <p:sp>
        <p:nvSpPr>
          <p:cNvPr id="13" name="Text 11"/>
          <p:cNvSpPr/>
          <p:nvPr/>
        </p:nvSpPr>
        <p:spPr>
          <a:xfrm>
            <a:off x="9640133" y="30149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ISO/IEC 27001:2022</a:t>
            </a:r>
            <a:endParaRPr lang="en-US" sz="2200" dirty="0"/>
          </a:p>
        </p:txBody>
      </p:sp>
      <p:sp>
        <p:nvSpPr>
          <p:cNvPr id="14" name="Text 12"/>
          <p:cNvSpPr/>
          <p:nvPr/>
        </p:nvSpPr>
        <p:spPr>
          <a:xfrm>
            <a:off x="9640133" y="3505319"/>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Norme internationale pour le management de la sécurité de l'information.</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Crimson Pro Light" pitchFamily="34" charset="0"/>
                <a:ea typeface="Crimson Pro Light" pitchFamily="34" charset="-122"/>
                <a:cs typeface="Crimson Pro Light" pitchFamily="34" charset="-120"/>
              </a:rPr>
              <a:t>04</a:t>
            </a:r>
            <a:endParaRPr lang="en-US" sz="1750" dirty="0"/>
          </a:p>
        </p:txBody>
      </p:sp>
      <p:sp>
        <p:nvSpPr>
          <p:cNvPr id="16" name="Shape 14"/>
          <p:cNvSpPr/>
          <p:nvPr/>
        </p:nvSpPr>
        <p:spPr>
          <a:xfrm>
            <a:off x="793790" y="5345906"/>
            <a:ext cx="6407944" cy="30480"/>
          </a:xfrm>
          <a:prstGeom prst="rect">
            <a:avLst/>
          </a:prstGeom>
          <a:solidFill>
            <a:srgbClr val="2150FE"/>
          </a:solidFill>
          <a:ln/>
        </p:spPr>
      </p:sp>
      <p:sp>
        <p:nvSpPr>
          <p:cNvPr id="17" name="Text 15"/>
          <p:cNvSpPr/>
          <p:nvPr/>
        </p:nvSpPr>
        <p:spPr>
          <a:xfrm>
            <a:off x="793790" y="55202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RGPD (UE 2016/679)</a:t>
            </a:r>
            <a:endParaRPr lang="en-US" sz="2200" dirty="0"/>
          </a:p>
        </p:txBody>
      </p:sp>
      <p:sp>
        <p:nvSpPr>
          <p:cNvPr id="18" name="Text 16"/>
          <p:cNvSpPr/>
          <p:nvPr/>
        </p:nvSpPr>
        <p:spPr>
          <a:xfrm>
            <a:off x="793790" y="6010632"/>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Encadre le traitement des données personnelles au sein de l'UE.</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Crimson Pro Light" pitchFamily="34" charset="0"/>
                <a:ea typeface="Crimson Pro Light" pitchFamily="34" charset="-122"/>
                <a:cs typeface="Crimson Pro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2150FE"/>
          </a:solidFill>
          <a:ln/>
        </p:spPr>
      </p:sp>
      <p:sp>
        <p:nvSpPr>
          <p:cNvPr id="21" name="Text 19"/>
          <p:cNvSpPr/>
          <p:nvPr/>
        </p:nvSpPr>
        <p:spPr>
          <a:xfrm>
            <a:off x="7428548" y="5520214"/>
            <a:ext cx="3627953"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Directive NIS 2 (UE 2022/2555)</a:t>
            </a:r>
            <a:endParaRPr lang="en-US" sz="2200" dirty="0"/>
          </a:p>
        </p:txBody>
      </p:sp>
      <p:sp>
        <p:nvSpPr>
          <p:cNvPr id="22" name="Text 20"/>
          <p:cNvSpPr/>
          <p:nvPr/>
        </p:nvSpPr>
        <p:spPr>
          <a:xfrm>
            <a:off x="7428548" y="6010632"/>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Renforce le cadre européen de cybersécurité pour les entités critiques.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0296" y="361712"/>
            <a:ext cx="4864894" cy="411004"/>
          </a:xfrm>
          <a:prstGeom prst="rect">
            <a:avLst/>
          </a:prstGeom>
          <a:noFill/>
          <a:ln/>
        </p:spPr>
        <p:txBody>
          <a:bodyPr wrap="none" lIns="0" tIns="0" rIns="0" bIns="0" rtlCol="0" anchor="t"/>
          <a:lstStyle/>
          <a:p>
            <a:pPr algn="l" indent="0" marL="0">
              <a:lnSpc>
                <a:spcPts val="3200"/>
              </a:lnSpc>
              <a:buNone/>
            </a:pPr>
            <a:r>
              <a:rPr lang="en-US" sz="2550" dirty="0">
                <a:solidFill>
                  <a:srgbClr val="152D47"/>
                </a:solidFill>
                <a:latin typeface="Crimson Pro Semi Bold" pitchFamily="34" charset="0"/>
                <a:ea typeface="Crimson Pro Semi Bold" pitchFamily="34" charset="-122"/>
                <a:cs typeface="Crimson Pro Semi Bold" pitchFamily="34" charset="-120"/>
              </a:rPr>
              <a:t>Exigences : Émission Radio &amp; Safety</a:t>
            </a:r>
            <a:endParaRPr lang="en-US" sz="2550" dirty="0"/>
          </a:p>
        </p:txBody>
      </p:sp>
      <p:sp>
        <p:nvSpPr>
          <p:cNvPr id="3" name="Text 1"/>
          <p:cNvSpPr/>
          <p:nvPr/>
        </p:nvSpPr>
        <p:spPr>
          <a:xfrm>
            <a:off x="460296" y="1101447"/>
            <a:ext cx="1972985" cy="246578"/>
          </a:xfrm>
          <a:prstGeom prst="rect">
            <a:avLst/>
          </a:prstGeom>
          <a:noFill/>
          <a:ln/>
        </p:spPr>
        <p:txBody>
          <a:bodyPr wrap="none" lIns="0" tIns="0" rIns="0" bIns="0" rtlCol="0" anchor="t"/>
          <a:lstStyle/>
          <a:p>
            <a:pPr algn="l" indent="0" marL="0">
              <a:lnSpc>
                <a:spcPts val="1900"/>
              </a:lnSpc>
              <a:buNone/>
            </a:pPr>
            <a:r>
              <a:rPr lang="en-US" sz="1550" dirty="0">
                <a:solidFill>
                  <a:srgbClr val="152D47"/>
                </a:solidFill>
                <a:latin typeface="Crimson Pro Semi Bold" pitchFamily="34" charset="0"/>
                <a:ea typeface="Crimson Pro Semi Bold" pitchFamily="34" charset="-122"/>
                <a:cs typeface="Crimson Pro Semi Bold" pitchFamily="34" charset="-120"/>
              </a:rPr>
              <a:t>Émission Radio</a:t>
            </a:r>
            <a:endParaRPr lang="en-US" sz="1550" dirty="0"/>
          </a:p>
        </p:txBody>
      </p:sp>
      <p:sp>
        <p:nvSpPr>
          <p:cNvPr id="4" name="Text 2"/>
          <p:cNvSpPr/>
          <p:nvPr/>
        </p:nvSpPr>
        <p:spPr>
          <a:xfrm>
            <a:off x="460296" y="1479471"/>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Bande autorisée : 2400 – 2483,5 MHz (Wi-Fi 2,4 GHz).</a:t>
            </a:r>
            <a:endParaRPr lang="en-US" sz="1000" dirty="0"/>
          </a:p>
        </p:txBody>
      </p:sp>
      <p:sp>
        <p:nvSpPr>
          <p:cNvPr id="5" name="Text 3"/>
          <p:cNvSpPr/>
          <p:nvPr/>
        </p:nvSpPr>
        <p:spPr>
          <a:xfrm>
            <a:off x="460296" y="1735931"/>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Puissance maximale (EIRP) : 100 mW (20 dBm).</a:t>
            </a:r>
            <a:endParaRPr lang="en-US" sz="1000" dirty="0"/>
          </a:p>
        </p:txBody>
      </p:sp>
      <p:sp>
        <p:nvSpPr>
          <p:cNvPr id="6" name="Text 4"/>
          <p:cNvSpPr/>
          <p:nvPr/>
        </p:nvSpPr>
        <p:spPr>
          <a:xfrm>
            <a:off x="460296" y="1992392"/>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Occupation du spectre : Signal dans la bande autorisée.</a:t>
            </a:r>
            <a:endParaRPr lang="en-US" sz="1000" dirty="0"/>
          </a:p>
        </p:txBody>
      </p:sp>
      <p:sp>
        <p:nvSpPr>
          <p:cNvPr id="7" name="Text 5"/>
          <p:cNvSpPr/>
          <p:nvPr/>
        </p:nvSpPr>
        <p:spPr>
          <a:xfrm>
            <a:off x="460296" y="2248853"/>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Temps d'émission : Limité, usage intermittent.</a:t>
            </a:r>
            <a:endParaRPr lang="en-US" sz="1000" dirty="0"/>
          </a:p>
        </p:txBody>
      </p:sp>
      <p:sp>
        <p:nvSpPr>
          <p:cNvPr id="8" name="Text 6"/>
          <p:cNvSpPr/>
          <p:nvPr/>
        </p:nvSpPr>
        <p:spPr>
          <a:xfrm>
            <a:off x="460296" y="2505313"/>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Coexistence : Mécanismes d'accès équitable.</a:t>
            </a:r>
            <a:endParaRPr lang="en-US" sz="1000" dirty="0"/>
          </a:p>
        </p:txBody>
      </p:sp>
      <p:pic>
        <p:nvPicPr>
          <p:cNvPr id="9" name="Image 0" descr="preencoded.png">    </p:cNvPr>
          <p:cNvPicPr>
            <a:picLocks noChangeAspect="1"/>
          </p:cNvPicPr>
          <p:nvPr/>
        </p:nvPicPr>
        <p:blipFill>
          <a:blip r:embed="rId1"/>
          <a:stretch>
            <a:fillRect/>
          </a:stretch>
        </p:blipFill>
        <p:spPr>
          <a:xfrm>
            <a:off x="460296" y="2863691"/>
            <a:ext cx="6694527" cy="6694527"/>
          </a:xfrm>
          <a:prstGeom prst="rect">
            <a:avLst/>
          </a:prstGeom>
        </p:spPr>
      </p:pic>
      <p:sp>
        <p:nvSpPr>
          <p:cNvPr id="10" name="Text 7"/>
          <p:cNvSpPr/>
          <p:nvPr/>
        </p:nvSpPr>
        <p:spPr>
          <a:xfrm>
            <a:off x="7483197" y="1101447"/>
            <a:ext cx="2536508" cy="246578"/>
          </a:xfrm>
          <a:prstGeom prst="rect">
            <a:avLst/>
          </a:prstGeom>
          <a:noFill/>
          <a:ln/>
        </p:spPr>
        <p:txBody>
          <a:bodyPr wrap="none" lIns="0" tIns="0" rIns="0" bIns="0" rtlCol="0" anchor="t"/>
          <a:lstStyle/>
          <a:p>
            <a:pPr algn="l" indent="0" marL="0">
              <a:lnSpc>
                <a:spcPts val="1900"/>
              </a:lnSpc>
              <a:buNone/>
            </a:pPr>
            <a:r>
              <a:rPr lang="en-US" sz="1550" dirty="0">
                <a:solidFill>
                  <a:srgbClr val="152D47"/>
                </a:solidFill>
                <a:latin typeface="Crimson Pro Semi Bold" pitchFamily="34" charset="0"/>
                <a:ea typeface="Crimson Pro Semi Bold" pitchFamily="34" charset="-122"/>
                <a:cs typeface="Crimson Pro Semi Bold" pitchFamily="34" charset="-120"/>
              </a:rPr>
              <a:t>Safety (Sécurité des Personnes)</a:t>
            </a:r>
            <a:endParaRPr lang="en-US" sz="1550" dirty="0"/>
          </a:p>
        </p:txBody>
      </p:sp>
      <p:sp>
        <p:nvSpPr>
          <p:cNvPr id="11" name="Text 8"/>
          <p:cNvSpPr/>
          <p:nvPr/>
        </p:nvSpPr>
        <p:spPr>
          <a:xfrm>
            <a:off x="7483197" y="1479471"/>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Protection contre le choc électrique : Tensions accessibles &lt; 60 V DC.</a:t>
            </a:r>
            <a:endParaRPr lang="en-US" sz="1000" dirty="0"/>
          </a:p>
        </p:txBody>
      </p:sp>
      <p:sp>
        <p:nvSpPr>
          <p:cNvPr id="12" name="Text 9"/>
          <p:cNvSpPr/>
          <p:nvPr/>
        </p:nvSpPr>
        <p:spPr>
          <a:xfrm>
            <a:off x="7483197" y="1735931"/>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Protection thermique : Température de surface &lt; 70 °C.</a:t>
            </a:r>
            <a:endParaRPr lang="en-US" sz="1000" dirty="0"/>
          </a:p>
        </p:txBody>
      </p:sp>
      <p:sp>
        <p:nvSpPr>
          <p:cNvPr id="13" name="Text 10"/>
          <p:cNvSpPr/>
          <p:nvPr/>
        </p:nvSpPr>
        <p:spPr>
          <a:xfrm>
            <a:off x="7483197" y="1992392"/>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Sécurité mécanique : Matériel solidement fixé.</a:t>
            </a:r>
            <a:endParaRPr lang="en-US" sz="1000" dirty="0"/>
          </a:p>
        </p:txBody>
      </p:sp>
      <p:sp>
        <p:nvSpPr>
          <p:cNvPr id="14" name="Text 11"/>
          <p:cNvSpPr/>
          <p:nvPr/>
        </p:nvSpPr>
        <p:spPr>
          <a:xfrm>
            <a:off x="7483197" y="2248853"/>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Isolation et câblage : Isolation primaire supportant 1500 V.</a:t>
            </a:r>
            <a:endParaRPr lang="en-US" sz="1000" dirty="0"/>
          </a:p>
        </p:txBody>
      </p:sp>
      <p:sp>
        <p:nvSpPr>
          <p:cNvPr id="15" name="Text 12"/>
          <p:cNvSpPr/>
          <p:nvPr/>
        </p:nvSpPr>
        <p:spPr>
          <a:xfrm>
            <a:off x="7483197" y="2505313"/>
            <a:ext cx="6694527" cy="210502"/>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4C4C4D"/>
                </a:solidFill>
                <a:latin typeface="Heebo" pitchFamily="34" charset="0"/>
                <a:ea typeface="Heebo" pitchFamily="34" charset="-122"/>
                <a:cs typeface="Heebo" pitchFamily="34" charset="-120"/>
              </a:rPr>
              <a:t>Marquage CE : Appareil marqué CE avec avertissements.</a:t>
            </a:r>
            <a:endParaRPr lang="en-US" sz="1000" dirty="0"/>
          </a:p>
        </p:txBody>
      </p:sp>
      <p:pic>
        <p:nvPicPr>
          <p:cNvPr id="16" name="Image 1" descr="preencoded.png">    </p:cNvPr>
          <p:cNvPicPr>
            <a:picLocks noChangeAspect="1"/>
          </p:cNvPicPr>
          <p:nvPr/>
        </p:nvPicPr>
        <p:blipFill>
          <a:blip r:embed="rId2"/>
          <a:stretch>
            <a:fillRect/>
          </a:stretch>
        </p:blipFill>
        <p:spPr>
          <a:xfrm>
            <a:off x="7483197" y="2863691"/>
            <a:ext cx="6694527" cy="66945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16825"/>
          </a:xfrm>
          <a:prstGeom prst="rect">
            <a:avLst/>
          </a:prstGeom>
        </p:spPr>
      </p:pic>
      <p:sp>
        <p:nvSpPr>
          <p:cNvPr id="3" name="Text 0"/>
          <p:cNvSpPr/>
          <p:nvPr/>
        </p:nvSpPr>
        <p:spPr>
          <a:xfrm>
            <a:off x="620673" y="2841069"/>
            <a:ext cx="6940391" cy="554236"/>
          </a:xfrm>
          <a:prstGeom prst="rect">
            <a:avLst/>
          </a:prstGeom>
          <a:noFill/>
          <a:ln/>
        </p:spPr>
        <p:txBody>
          <a:bodyPr wrap="none" lIns="0" tIns="0" rIns="0" bIns="0" rtlCol="0" anchor="t"/>
          <a:lstStyle/>
          <a:p>
            <a:pPr algn="l" indent="0" marL="0">
              <a:lnSpc>
                <a:spcPts val="4350"/>
              </a:lnSpc>
              <a:buNone/>
            </a:pPr>
            <a:r>
              <a:rPr lang="en-US" sz="3450" dirty="0">
                <a:solidFill>
                  <a:srgbClr val="152D47"/>
                </a:solidFill>
                <a:latin typeface="Crimson Pro Semi Bold" pitchFamily="34" charset="0"/>
                <a:ea typeface="Crimson Pro Semi Bold" pitchFamily="34" charset="-122"/>
                <a:cs typeface="Crimson Pro Semi Bold" pitchFamily="34" charset="-120"/>
              </a:rPr>
              <a:t>Exigences : CEM &amp; Mesures Concrètes</a:t>
            </a:r>
            <a:endParaRPr lang="en-US" sz="3450" dirty="0"/>
          </a:p>
        </p:txBody>
      </p:sp>
      <p:sp>
        <p:nvSpPr>
          <p:cNvPr id="4" name="Shape 1"/>
          <p:cNvSpPr/>
          <p:nvPr/>
        </p:nvSpPr>
        <p:spPr>
          <a:xfrm>
            <a:off x="620673" y="3661291"/>
            <a:ext cx="6605826" cy="1883331"/>
          </a:xfrm>
          <a:prstGeom prst="roundRect">
            <a:avLst>
              <a:gd name="adj" fmla="val 1413"/>
            </a:avLst>
          </a:prstGeom>
          <a:solidFill>
            <a:srgbClr val="FFFFFF"/>
          </a:solidFill>
          <a:ln w="22860">
            <a:solidFill>
              <a:srgbClr val="D8D4D4"/>
            </a:solidFill>
            <a:prstDash val="solid"/>
          </a:ln>
        </p:spPr>
      </p:sp>
      <p:sp>
        <p:nvSpPr>
          <p:cNvPr id="5" name="Shape 2"/>
          <p:cNvSpPr/>
          <p:nvPr/>
        </p:nvSpPr>
        <p:spPr>
          <a:xfrm>
            <a:off x="643533" y="3684151"/>
            <a:ext cx="6560106" cy="531971"/>
          </a:xfrm>
          <a:prstGeom prst="rect">
            <a:avLst/>
          </a:prstGeom>
          <a:solidFill>
            <a:srgbClr val="F2EEEE"/>
          </a:solidFill>
          <a:ln/>
        </p:spPr>
      </p:sp>
      <p:sp>
        <p:nvSpPr>
          <p:cNvPr id="6" name="Text 3"/>
          <p:cNvSpPr/>
          <p:nvPr/>
        </p:nvSpPr>
        <p:spPr>
          <a:xfrm>
            <a:off x="3790593" y="3783925"/>
            <a:ext cx="265986" cy="332423"/>
          </a:xfrm>
          <a:prstGeom prst="rect">
            <a:avLst/>
          </a:prstGeom>
          <a:noFill/>
          <a:ln/>
        </p:spPr>
        <p:txBody>
          <a:bodyPr wrap="none" lIns="0" tIns="0" rIns="0" bIns="0" rtlCol="0" anchor="t"/>
          <a:lstStyle/>
          <a:p>
            <a:pPr algn="l" indent="0" marL="0">
              <a:lnSpc>
                <a:spcPts val="20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1</a:t>
            </a:r>
            <a:endParaRPr lang="en-US" sz="2050" dirty="0"/>
          </a:p>
        </p:txBody>
      </p:sp>
      <p:sp>
        <p:nvSpPr>
          <p:cNvPr id="7" name="Text 4"/>
          <p:cNvSpPr/>
          <p:nvPr/>
        </p:nvSpPr>
        <p:spPr>
          <a:xfrm>
            <a:off x="820817" y="4393406"/>
            <a:ext cx="2216825" cy="277058"/>
          </a:xfrm>
          <a:prstGeom prst="rect">
            <a:avLst/>
          </a:prstGeom>
          <a:noFill/>
          <a:ln/>
        </p:spPr>
        <p:txBody>
          <a:bodyPr wrap="none" lIns="0" tIns="0" rIns="0" bIns="0" rtlCol="0" anchor="t"/>
          <a:lstStyle/>
          <a:p>
            <a:pPr algn="l" indent="0" marL="0">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CEM</a:t>
            </a:r>
            <a:endParaRPr lang="en-US" sz="1700" dirty="0"/>
          </a:p>
        </p:txBody>
      </p:sp>
      <p:sp>
        <p:nvSpPr>
          <p:cNvPr id="8" name="Text 5"/>
          <p:cNvSpPr/>
          <p:nvPr/>
        </p:nvSpPr>
        <p:spPr>
          <a:xfrm>
            <a:off x="820817" y="4776788"/>
            <a:ext cx="6205538" cy="567690"/>
          </a:xfrm>
          <a:prstGeom prst="rect">
            <a:avLst/>
          </a:prstGeom>
          <a:noFill/>
          <a:ln/>
        </p:spPr>
        <p:txBody>
          <a:bodyPr wrap="square" lIns="0" tIns="0" rIns="0" bIns="0" rtlCol="0" anchor="t"/>
          <a:lstStyle/>
          <a:p>
            <a:pPr algn="l" indent="0" marL="0">
              <a:lnSpc>
                <a:spcPts val="2200"/>
              </a:lnSpc>
              <a:buNone/>
            </a:pPr>
            <a:r>
              <a:rPr lang="en-US" sz="1350" dirty="0">
                <a:solidFill>
                  <a:srgbClr val="4C4C4D"/>
                </a:solidFill>
                <a:latin typeface="Heebo" pitchFamily="34" charset="0"/>
                <a:ea typeface="Heebo" pitchFamily="34" charset="-122"/>
                <a:cs typeface="Heebo" pitchFamily="34" charset="-120"/>
              </a:rPr>
              <a:t>Émissions conduites et rayonnées conformes aux limites. Immunité électrostatique et aux champs RF. Perturbations harmoniques contrôlées.</a:t>
            </a:r>
            <a:endParaRPr lang="en-US" sz="1350" dirty="0"/>
          </a:p>
        </p:txBody>
      </p:sp>
      <p:sp>
        <p:nvSpPr>
          <p:cNvPr id="9" name="Shape 6"/>
          <p:cNvSpPr/>
          <p:nvPr/>
        </p:nvSpPr>
        <p:spPr>
          <a:xfrm>
            <a:off x="7403783" y="3661291"/>
            <a:ext cx="6605945" cy="1883331"/>
          </a:xfrm>
          <a:prstGeom prst="roundRect">
            <a:avLst>
              <a:gd name="adj" fmla="val 1413"/>
            </a:avLst>
          </a:prstGeom>
          <a:solidFill>
            <a:srgbClr val="FFFFFF"/>
          </a:solidFill>
          <a:ln w="22860">
            <a:solidFill>
              <a:srgbClr val="D8D4D4"/>
            </a:solidFill>
            <a:prstDash val="solid"/>
          </a:ln>
        </p:spPr>
      </p:sp>
      <p:sp>
        <p:nvSpPr>
          <p:cNvPr id="10" name="Shape 7"/>
          <p:cNvSpPr/>
          <p:nvPr/>
        </p:nvSpPr>
        <p:spPr>
          <a:xfrm>
            <a:off x="7426642" y="3684151"/>
            <a:ext cx="6560225" cy="531971"/>
          </a:xfrm>
          <a:prstGeom prst="rect">
            <a:avLst/>
          </a:prstGeom>
          <a:solidFill>
            <a:srgbClr val="F2EEEE"/>
          </a:solidFill>
          <a:ln/>
        </p:spPr>
      </p:sp>
      <p:sp>
        <p:nvSpPr>
          <p:cNvPr id="11" name="Text 8"/>
          <p:cNvSpPr/>
          <p:nvPr/>
        </p:nvSpPr>
        <p:spPr>
          <a:xfrm>
            <a:off x="10573703" y="3783925"/>
            <a:ext cx="265986" cy="332423"/>
          </a:xfrm>
          <a:prstGeom prst="rect">
            <a:avLst/>
          </a:prstGeom>
          <a:noFill/>
          <a:ln/>
        </p:spPr>
        <p:txBody>
          <a:bodyPr wrap="none" lIns="0" tIns="0" rIns="0" bIns="0" rtlCol="0" anchor="t"/>
          <a:lstStyle/>
          <a:p>
            <a:pPr algn="l" indent="0" marL="0">
              <a:lnSpc>
                <a:spcPts val="20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2</a:t>
            </a:r>
            <a:endParaRPr lang="en-US" sz="2050" dirty="0"/>
          </a:p>
        </p:txBody>
      </p:sp>
      <p:sp>
        <p:nvSpPr>
          <p:cNvPr id="12" name="Text 9"/>
          <p:cNvSpPr/>
          <p:nvPr/>
        </p:nvSpPr>
        <p:spPr>
          <a:xfrm>
            <a:off x="7603927" y="4393406"/>
            <a:ext cx="2216825" cy="277058"/>
          </a:xfrm>
          <a:prstGeom prst="rect">
            <a:avLst/>
          </a:prstGeom>
          <a:noFill/>
          <a:ln/>
        </p:spPr>
        <p:txBody>
          <a:bodyPr wrap="none" lIns="0" tIns="0" rIns="0" bIns="0" rtlCol="0" anchor="t"/>
          <a:lstStyle/>
          <a:p>
            <a:pPr algn="l" indent="0" marL="0">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Cybersécurité</a:t>
            </a:r>
            <a:endParaRPr lang="en-US" sz="1700" dirty="0"/>
          </a:p>
        </p:txBody>
      </p:sp>
      <p:sp>
        <p:nvSpPr>
          <p:cNvPr id="13" name="Text 10"/>
          <p:cNvSpPr/>
          <p:nvPr/>
        </p:nvSpPr>
        <p:spPr>
          <a:xfrm>
            <a:off x="7603927" y="4776788"/>
            <a:ext cx="6205657" cy="567690"/>
          </a:xfrm>
          <a:prstGeom prst="rect">
            <a:avLst/>
          </a:prstGeom>
          <a:noFill/>
          <a:ln/>
        </p:spPr>
        <p:txBody>
          <a:bodyPr wrap="square" lIns="0" tIns="0" rIns="0" bIns="0" rtlCol="0" anchor="t"/>
          <a:lstStyle/>
          <a:p>
            <a:pPr algn="l" indent="0" marL="0">
              <a:lnSpc>
                <a:spcPts val="2200"/>
              </a:lnSpc>
              <a:buNone/>
            </a:pPr>
            <a:r>
              <a:rPr lang="en-US" sz="1350" dirty="0">
                <a:solidFill>
                  <a:srgbClr val="4C4C4D"/>
                </a:solidFill>
                <a:latin typeface="Heebo" pitchFamily="34" charset="0"/>
                <a:ea typeface="Heebo" pitchFamily="34" charset="-122"/>
                <a:cs typeface="Heebo" pitchFamily="34" charset="-120"/>
              </a:rPr>
              <a:t>Mots de passe aléatoires, mises à jour signées, données chiffrées, journalisation, suppression contrôlée, intégrité logicielle.</a:t>
            </a:r>
            <a:endParaRPr lang="en-US" sz="1350" dirty="0"/>
          </a:p>
        </p:txBody>
      </p:sp>
      <p:sp>
        <p:nvSpPr>
          <p:cNvPr id="14" name="Shape 11"/>
          <p:cNvSpPr/>
          <p:nvPr/>
        </p:nvSpPr>
        <p:spPr>
          <a:xfrm>
            <a:off x="620673" y="5721906"/>
            <a:ext cx="6605826" cy="1883331"/>
          </a:xfrm>
          <a:prstGeom prst="roundRect">
            <a:avLst>
              <a:gd name="adj" fmla="val 1413"/>
            </a:avLst>
          </a:prstGeom>
          <a:solidFill>
            <a:srgbClr val="FFFFFF"/>
          </a:solidFill>
          <a:ln w="22860">
            <a:solidFill>
              <a:srgbClr val="D8D4D4"/>
            </a:solidFill>
            <a:prstDash val="solid"/>
          </a:ln>
        </p:spPr>
      </p:sp>
      <p:sp>
        <p:nvSpPr>
          <p:cNvPr id="15" name="Shape 12"/>
          <p:cNvSpPr/>
          <p:nvPr/>
        </p:nvSpPr>
        <p:spPr>
          <a:xfrm>
            <a:off x="643533" y="5744766"/>
            <a:ext cx="6560106" cy="531971"/>
          </a:xfrm>
          <a:prstGeom prst="rect">
            <a:avLst/>
          </a:prstGeom>
          <a:solidFill>
            <a:srgbClr val="F2EEEE"/>
          </a:solidFill>
          <a:ln/>
        </p:spPr>
      </p:sp>
      <p:sp>
        <p:nvSpPr>
          <p:cNvPr id="16" name="Text 13"/>
          <p:cNvSpPr/>
          <p:nvPr/>
        </p:nvSpPr>
        <p:spPr>
          <a:xfrm>
            <a:off x="3790593" y="5844540"/>
            <a:ext cx="265986" cy="332423"/>
          </a:xfrm>
          <a:prstGeom prst="rect">
            <a:avLst/>
          </a:prstGeom>
          <a:noFill/>
          <a:ln/>
        </p:spPr>
        <p:txBody>
          <a:bodyPr wrap="none" lIns="0" tIns="0" rIns="0" bIns="0" rtlCol="0" anchor="t"/>
          <a:lstStyle/>
          <a:p>
            <a:pPr algn="l" indent="0" marL="0">
              <a:lnSpc>
                <a:spcPts val="20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3</a:t>
            </a:r>
            <a:endParaRPr lang="en-US" sz="2050" dirty="0"/>
          </a:p>
        </p:txBody>
      </p:sp>
      <p:sp>
        <p:nvSpPr>
          <p:cNvPr id="17" name="Text 14"/>
          <p:cNvSpPr/>
          <p:nvPr/>
        </p:nvSpPr>
        <p:spPr>
          <a:xfrm>
            <a:off x="820817" y="6454021"/>
            <a:ext cx="2216825" cy="277058"/>
          </a:xfrm>
          <a:prstGeom prst="rect">
            <a:avLst/>
          </a:prstGeom>
          <a:noFill/>
          <a:ln/>
        </p:spPr>
        <p:txBody>
          <a:bodyPr wrap="none" lIns="0" tIns="0" rIns="0" bIns="0" rtlCol="0" anchor="t"/>
          <a:lstStyle/>
          <a:p>
            <a:pPr algn="l" indent="0" marL="0">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Émission Radio</a:t>
            </a:r>
            <a:endParaRPr lang="en-US" sz="1700" dirty="0"/>
          </a:p>
        </p:txBody>
      </p:sp>
      <p:sp>
        <p:nvSpPr>
          <p:cNvPr id="18" name="Text 15"/>
          <p:cNvSpPr/>
          <p:nvPr/>
        </p:nvSpPr>
        <p:spPr>
          <a:xfrm>
            <a:off x="820817" y="6837402"/>
            <a:ext cx="6205538" cy="567690"/>
          </a:xfrm>
          <a:prstGeom prst="rect">
            <a:avLst/>
          </a:prstGeom>
          <a:noFill/>
          <a:ln/>
        </p:spPr>
        <p:txBody>
          <a:bodyPr wrap="square" lIns="0" tIns="0" rIns="0" bIns="0" rtlCol="0" anchor="t"/>
          <a:lstStyle/>
          <a:p>
            <a:pPr algn="l" indent="0" marL="0">
              <a:lnSpc>
                <a:spcPts val="2200"/>
              </a:lnSpc>
              <a:buNone/>
            </a:pPr>
            <a:r>
              <a:rPr lang="en-US" sz="1350" dirty="0">
                <a:solidFill>
                  <a:srgbClr val="4C4C4D"/>
                </a:solidFill>
                <a:latin typeface="Heebo" pitchFamily="34" charset="0"/>
                <a:ea typeface="Heebo" pitchFamily="34" charset="-122"/>
                <a:cs typeface="Heebo" pitchFamily="34" charset="-120"/>
              </a:rPr>
              <a:t>Tests sur bande 2,4 GHz, puissance &lt; 100 mW, émissions ciblées et brèves, environnement isolé.</a:t>
            </a:r>
            <a:endParaRPr lang="en-US" sz="1350" dirty="0"/>
          </a:p>
        </p:txBody>
      </p:sp>
      <p:sp>
        <p:nvSpPr>
          <p:cNvPr id="19" name="Shape 16"/>
          <p:cNvSpPr/>
          <p:nvPr/>
        </p:nvSpPr>
        <p:spPr>
          <a:xfrm>
            <a:off x="7403783" y="5721906"/>
            <a:ext cx="6605945" cy="1883331"/>
          </a:xfrm>
          <a:prstGeom prst="roundRect">
            <a:avLst>
              <a:gd name="adj" fmla="val 1413"/>
            </a:avLst>
          </a:prstGeom>
          <a:solidFill>
            <a:srgbClr val="FFFFFF"/>
          </a:solidFill>
          <a:ln w="22860">
            <a:solidFill>
              <a:srgbClr val="D8D4D4"/>
            </a:solidFill>
            <a:prstDash val="solid"/>
          </a:ln>
        </p:spPr>
      </p:sp>
      <p:sp>
        <p:nvSpPr>
          <p:cNvPr id="20" name="Shape 17"/>
          <p:cNvSpPr/>
          <p:nvPr/>
        </p:nvSpPr>
        <p:spPr>
          <a:xfrm>
            <a:off x="7426642" y="5744766"/>
            <a:ext cx="6560225" cy="531971"/>
          </a:xfrm>
          <a:prstGeom prst="rect">
            <a:avLst/>
          </a:prstGeom>
          <a:solidFill>
            <a:srgbClr val="F2EEEE"/>
          </a:solidFill>
          <a:ln/>
        </p:spPr>
      </p:sp>
      <p:sp>
        <p:nvSpPr>
          <p:cNvPr id="21" name="Text 18"/>
          <p:cNvSpPr/>
          <p:nvPr/>
        </p:nvSpPr>
        <p:spPr>
          <a:xfrm>
            <a:off x="10573703" y="5844540"/>
            <a:ext cx="265986" cy="332423"/>
          </a:xfrm>
          <a:prstGeom prst="rect">
            <a:avLst/>
          </a:prstGeom>
          <a:noFill/>
          <a:ln/>
        </p:spPr>
        <p:txBody>
          <a:bodyPr wrap="none" lIns="0" tIns="0" rIns="0" bIns="0" rtlCol="0" anchor="t"/>
          <a:lstStyle/>
          <a:p>
            <a:pPr algn="l" indent="0" marL="0">
              <a:lnSpc>
                <a:spcPts val="20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4</a:t>
            </a:r>
            <a:endParaRPr lang="en-US" sz="2050" dirty="0"/>
          </a:p>
        </p:txBody>
      </p:sp>
      <p:sp>
        <p:nvSpPr>
          <p:cNvPr id="22" name="Text 19"/>
          <p:cNvSpPr/>
          <p:nvPr/>
        </p:nvSpPr>
        <p:spPr>
          <a:xfrm>
            <a:off x="7603927" y="6454021"/>
            <a:ext cx="2216825" cy="277058"/>
          </a:xfrm>
          <a:prstGeom prst="rect">
            <a:avLst/>
          </a:prstGeom>
          <a:noFill/>
          <a:ln/>
        </p:spPr>
        <p:txBody>
          <a:bodyPr wrap="none" lIns="0" tIns="0" rIns="0" bIns="0" rtlCol="0" anchor="t"/>
          <a:lstStyle/>
          <a:p>
            <a:pPr algn="l" indent="0" marL="0">
              <a:lnSpc>
                <a:spcPts val="2150"/>
              </a:lnSpc>
              <a:buNone/>
            </a:pPr>
            <a:r>
              <a:rPr lang="en-US" sz="1700" dirty="0">
                <a:solidFill>
                  <a:srgbClr val="4C4C4D"/>
                </a:solidFill>
                <a:latin typeface="Crimson Pro Semi Bold" pitchFamily="34" charset="0"/>
                <a:ea typeface="Crimson Pro Semi Bold" pitchFamily="34" charset="-122"/>
                <a:cs typeface="Crimson Pro Semi Bold" pitchFamily="34" charset="-120"/>
              </a:rPr>
              <a:t>Safety</a:t>
            </a:r>
            <a:endParaRPr lang="en-US" sz="1700" dirty="0"/>
          </a:p>
        </p:txBody>
      </p:sp>
      <p:sp>
        <p:nvSpPr>
          <p:cNvPr id="23" name="Text 20"/>
          <p:cNvSpPr/>
          <p:nvPr/>
        </p:nvSpPr>
        <p:spPr>
          <a:xfrm>
            <a:off x="7603927" y="6837402"/>
            <a:ext cx="6205657" cy="567690"/>
          </a:xfrm>
          <a:prstGeom prst="rect">
            <a:avLst/>
          </a:prstGeom>
          <a:noFill/>
          <a:ln/>
        </p:spPr>
        <p:txBody>
          <a:bodyPr wrap="square" lIns="0" tIns="0" rIns="0" bIns="0" rtlCol="0" anchor="t"/>
          <a:lstStyle/>
          <a:p>
            <a:pPr algn="l" indent="0" marL="0">
              <a:lnSpc>
                <a:spcPts val="2200"/>
              </a:lnSpc>
              <a:buNone/>
            </a:pPr>
            <a:r>
              <a:rPr lang="en-US" sz="1350" dirty="0">
                <a:solidFill>
                  <a:srgbClr val="4C4C4D"/>
                </a:solidFill>
                <a:latin typeface="Heebo" pitchFamily="34" charset="0"/>
                <a:ea typeface="Heebo" pitchFamily="34" charset="-122"/>
                <a:cs typeface="Heebo" pitchFamily="34" charset="-120"/>
              </a:rPr>
              <a:t>Alimentation USB 5V, tests courts sans surchauffe, dispositifs stables, câbles certifiés CE.</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9136" y="557213"/>
            <a:ext cx="8630245" cy="633174"/>
          </a:xfrm>
          <a:prstGeom prst="rect">
            <a:avLst/>
          </a:prstGeom>
          <a:noFill/>
          <a:ln/>
        </p:spPr>
        <p:txBody>
          <a:bodyPr wrap="none" lIns="0" tIns="0" rIns="0" bIns="0" rtlCol="0" anchor="t"/>
          <a:lstStyle/>
          <a:p>
            <a:pPr algn="l" indent="0" marL="0">
              <a:lnSpc>
                <a:spcPts val="4950"/>
              </a:lnSpc>
              <a:buNone/>
            </a:pPr>
            <a:r>
              <a:rPr lang="en-US" sz="3950" dirty="0">
                <a:solidFill>
                  <a:srgbClr val="152D47"/>
                </a:solidFill>
                <a:latin typeface="Crimson Pro Semi Bold" pitchFamily="34" charset="0"/>
                <a:ea typeface="Crimson Pro Semi Bold" pitchFamily="34" charset="-122"/>
                <a:cs typeface="Crimson Pro Semi Bold" pitchFamily="34" charset="-120"/>
              </a:rPr>
              <a:t>Processus : De la Capture au Mot de Passe</a:t>
            </a:r>
            <a:endParaRPr lang="en-US" sz="3950" dirty="0"/>
          </a:p>
        </p:txBody>
      </p:sp>
      <p:pic>
        <p:nvPicPr>
          <p:cNvPr id="3" name="Image 0" descr="preencoded.png">    </p:cNvPr>
          <p:cNvPicPr>
            <a:picLocks noChangeAspect="1"/>
          </p:cNvPicPr>
          <p:nvPr/>
        </p:nvPicPr>
        <p:blipFill>
          <a:blip r:embed="rId1"/>
          <a:stretch>
            <a:fillRect/>
          </a:stretch>
        </p:blipFill>
        <p:spPr>
          <a:xfrm>
            <a:off x="709136" y="1595557"/>
            <a:ext cx="1013103" cy="1215747"/>
          </a:xfrm>
          <a:prstGeom prst="rect">
            <a:avLst/>
          </a:prstGeom>
        </p:spPr>
      </p:pic>
      <p:sp>
        <p:nvSpPr>
          <p:cNvPr id="4" name="Text 1"/>
          <p:cNvSpPr/>
          <p:nvPr/>
        </p:nvSpPr>
        <p:spPr>
          <a:xfrm>
            <a:off x="1924764" y="1798082"/>
            <a:ext cx="2877145" cy="316468"/>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1. Programmation M5 Stack</a:t>
            </a:r>
            <a:endParaRPr lang="en-US" sz="1950" dirty="0"/>
          </a:p>
        </p:txBody>
      </p:sp>
      <p:sp>
        <p:nvSpPr>
          <p:cNvPr id="5" name="Text 2"/>
          <p:cNvSpPr/>
          <p:nvPr/>
        </p:nvSpPr>
        <p:spPr>
          <a:xfrm>
            <a:off x="1924764" y="2236113"/>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4C4C4D"/>
                </a:solidFill>
                <a:latin typeface="Heebo" pitchFamily="34" charset="0"/>
                <a:ea typeface="Heebo" pitchFamily="34" charset="-122"/>
                <a:cs typeface="Heebo" pitchFamily="34" charset="-120"/>
              </a:rPr>
              <a:t>Point d'accès Wi-Fi de test configuré.</a:t>
            </a:r>
            <a:endParaRPr lang="en-US" sz="1550" dirty="0"/>
          </a:p>
        </p:txBody>
      </p:sp>
      <p:pic>
        <p:nvPicPr>
          <p:cNvPr id="6" name="Image 1" descr="preencoded.png">    </p:cNvPr>
          <p:cNvPicPr>
            <a:picLocks noChangeAspect="1"/>
          </p:cNvPicPr>
          <p:nvPr/>
        </p:nvPicPr>
        <p:blipFill>
          <a:blip r:embed="rId2"/>
          <a:stretch>
            <a:fillRect/>
          </a:stretch>
        </p:blipFill>
        <p:spPr>
          <a:xfrm>
            <a:off x="709136" y="2811304"/>
            <a:ext cx="1013103" cy="1215747"/>
          </a:xfrm>
          <a:prstGeom prst="rect">
            <a:avLst/>
          </a:prstGeom>
        </p:spPr>
      </p:pic>
      <p:sp>
        <p:nvSpPr>
          <p:cNvPr id="7" name="Text 3"/>
          <p:cNvSpPr/>
          <p:nvPr/>
        </p:nvSpPr>
        <p:spPr>
          <a:xfrm>
            <a:off x="1924764" y="3013829"/>
            <a:ext cx="2587943" cy="316468"/>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2. Firmware Flipper Zero</a:t>
            </a:r>
            <a:endParaRPr lang="en-US" sz="1950" dirty="0"/>
          </a:p>
        </p:txBody>
      </p:sp>
      <p:sp>
        <p:nvSpPr>
          <p:cNvPr id="8" name="Text 4"/>
          <p:cNvSpPr/>
          <p:nvPr/>
        </p:nvSpPr>
        <p:spPr>
          <a:xfrm>
            <a:off x="1924764" y="3451860"/>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4C4C4D"/>
                </a:solidFill>
                <a:latin typeface="Heebo" pitchFamily="34" charset="0"/>
                <a:ea typeface="Heebo" pitchFamily="34" charset="-122"/>
                <a:cs typeface="Heebo" pitchFamily="34" charset="-120"/>
              </a:rPr>
              <a:t>Installation d'ESPMarauder via qFlipper.</a:t>
            </a:r>
            <a:endParaRPr lang="en-US" sz="1550" dirty="0"/>
          </a:p>
        </p:txBody>
      </p:sp>
      <p:pic>
        <p:nvPicPr>
          <p:cNvPr id="9" name="Image 2" descr="preencoded.png">    </p:cNvPr>
          <p:cNvPicPr>
            <a:picLocks noChangeAspect="1"/>
          </p:cNvPicPr>
          <p:nvPr/>
        </p:nvPicPr>
        <p:blipFill>
          <a:blip r:embed="rId3"/>
          <a:stretch>
            <a:fillRect/>
          </a:stretch>
        </p:blipFill>
        <p:spPr>
          <a:xfrm>
            <a:off x="709136" y="4027051"/>
            <a:ext cx="1013103" cy="1215747"/>
          </a:xfrm>
          <a:prstGeom prst="rect">
            <a:avLst/>
          </a:prstGeom>
        </p:spPr>
      </p:pic>
      <p:sp>
        <p:nvSpPr>
          <p:cNvPr id="10" name="Text 5"/>
          <p:cNvSpPr/>
          <p:nvPr/>
        </p:nvSpPr>
        <p:spPr>
          <a:xfrm>
            <a:off x="1924764" y="4229576"/>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3. Module Wi-Fi</a:t>
            </a:r>
            <a:endParaRPr lang="en-US" sz="1950" dirty="0"/>
          </a:p>
        </p:txBody>
      </p:sp>
      <p:sp>
        <p:nvSpPr>
          <p:cNvPr id="11" name="Text 6"/>
          <p:cNvSpPr/>
          <p:nvPr/>
        </p:nvSpPr>
        <p:spPr>
          <a:xfrm>
            <a:off x="1924764" y="4667607"/>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4C4C4D"/>
                </a:solidFill>
                <a:latin typeface="Heebo" pitchFamily="34" charset="0"/>
                <a:ea typeface="Heebo" pitchFamily="34" charset="-122"/>
                <a:cs typeface="Heebo" pitchFamily="34" charset="-120"/>
              </a:rPr>
              <a:t>Connexion aux broches GPIO du Flipper.</a:t>
            </a:r>
            <a:endParaRPr lang="en-US" sz="1550" dirty="0"/>
          </a:p>
        </p:txBody>
      </p:sp>
      <p:pic>
        <p:nvPicPr>
          <p:cNvPr id="12" name="Image 3" descr="preencoded.png">    </p:cNvPr>
          <p:cNvPicPr>
            <a:picLocks noChangeAspect="1"/>
          </p:cNvPicPr>
          <p:nvPr/>
        </p:nvPicPr>
        <p:blipFill>
          <a:blip r:embed="rId4"/>
          <a:stretch>
            <a:fillRect/>
          </a:stretch>
        </p:blipFill>
        <p:spPr>
          <a:xfrm>
            <a:off x="709136" y="5242798"/>
            <a:ext cx="1013103" cy="1215747"/>
          </a:xfrm>
          <a:prstGeom prst="rect">
            <a:avLst/>
          </a:prstGeom>
        </p:spPr>
      </p:pic>
      <p:sp>
        <p:nvSpPr>
          <p:cNvPr id="13" name="Text 7"/>
          <p:cNvSpPr/>
          <p:nvPr/>
        </p:nvSpPr>
        <p:spPr>
          <a:xfrm>
            <a:off x="1924764" y="5445323"/>
            <a:ext cx="2797612" cy="316468"/>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4. Lancement Applications</a:t>
            </a:r>
            <a:endParaRPr lang="en-US" sz="1950" dirty="0"/>
          </a:p>
        </p:txBody>
      </p:sp>
      <p:sp>
        <p:nvSpPr>
          <p:cNvPr id="14" name="Text 8"/>
          <p:cNvSpPr/>
          <p:nvPr/>
        </p:nvSpPr>
        <p:spPr>
          <a:xfrm>
            <a:off x="1924764" y="5883354"/>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4C4C4D"/>
                </a:solidFill>
                <a:latin typeface="Heebo" pitchFamily="34" charset="0"/>
                <a:ea typeface="Heebo" pitchFamily="34" charset="-122"/>
                <a:cs typeface="Heebo" pitchFamily="34" charset="-120"/>
              </a:rPr>
              <a:t>qFlipper et ESP WiFi Marauder.</a:t>
            </a:r>
            <a:endParaRPr lang="en-US" sz="1550" dirty="0"/>
          </a:p>
        </p:txBody>
      </p:sp>
      <p:pic>
        <p:nvPicPr>
          <p:cNvPr id="15" name="Image 4" descr="preencoded.png">    </p:cNvPr>
          <p:cNvPicPr>
            <a:picLocks noChangeAspect="1"/>
          </p:cNvPicPr>
          <p:nvPr/>
        </p:nvPicPr>
        <p:blipFill>
          <a:blip r:embed="rId5"/>
          <a:stretch>
            <a:fillRect/>
          </a:stretch>
        </p:blipFill>
        <p:spPr>
          <a:xfrm>
            <a:off x="709136" y="6458545"/>
            <a:ext cx="1013103" cy="1215747"/>
          </a:xfrm>
          <a:prstGeom prst="rect">
            <a:avLst/>
          </a:prstGeom>
        </p:spPr>
      </p:pic>
      <p:sp>
        <p:nvSpPr>
          <p:cNvPr id="16" name="Text 9"/>
          <p:cNvSpPr/>
          <p:nvPr/>
        </p:nvSpPr>
        <p:spPr>
          <a:xfrm>
            <a:off x="1924764" y="6661071"/>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5. Scan &amp; Sélection</a:t>
            </a:r>
            <a:endParaRPr lang="en-US" sz="1950" dirty="0"/>
          </a:p>
        </p:txBody>
      </p:sp>
      <p:sp>
        <p:nvSpPr>
          <p:cNvPr id="17" name="Text 10"/>
          <p:cNvSpPr/>
          <p:nvPr/>
        </p:nvSpPr>
        <p:spPr>
          <a:xfrm>
            <a:off x="1924764" y="7099102"/>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4C4C4D"/>
                </a:solidFill>
                <a:latin typeface="Heebo" pitchFamily="34" charset="0"/>
                <a:ea typeface="Heebo" pitchFamily="34" charset="-122"/>
                <a:cs typeface="Heebo" pitchFamily="34" charset="-120"/>
              </a:rPr>
              <a:t>Scan des APs, sélection de la cible.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2025-11-25T16:53:55Z</dcterms:created>
  <dcterms:modified xsi:type="dcterms:W3CDTF">2025-11-25T16:53:55Z</dcterms:modified>
</cp:coreProperties>
</file>